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Lora Medium"/>
      <p:regular r:id="rId22"/>
      <p:bold r:id="rId23"/>
      <p:italic r:id="rId24"/>
      <p:boldItalic r:id="rId25"/>
    </p:embeddedFont>
    <p:embeddedFont>
      <p:font typeface="Figtree"/>
      <p:regular r:id="rId26"/>
      <p:bold r:id="rId27"/>
      <p:italic r:id="rId28"/>
      <p:boldItalic r:id="rId29"/>
    </p:embeddedFont>
    <p:embeddedFont>
      <p:font typeface="Lora"/>
      <p:regular r:id="rId30"/>
      <p:bold r:id="rId31"/>
      <p:italic r:id="rId32"/>
      <p:boldItalic r:id="rId33"/>
    </p:embeddedFont>
    <p:embeddedFont>
      <p:font typeface="IBM Plex Sans Medium"/>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LoraMedium-regular.fntdata"/><Relationship Id="rId21" Type="http://schemas.openxmlformats.org/officeDocument/2006/relationships/slide" Target="slides/slide16.xml"/><Relationship Id="rId24" Type="http://schemas.openxmlformats.org/officeDocument/2006/relationships/font" Target="fonts/LoraMedium-italic.fntdata"/><Relationship Id="rId23" Type="http://schemas.openxmlformats.org/officeDocument/2006/relationships/font" Target="fonts/LoraMedium-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Figtree-regular.fntdata"/><Relationship Id="rId25" Type="http://schemas.openxmlformats.org/officeDocument/2006/relationships/font" Target="fonts/LoraMedium-boldItalic.fntdata"/><Relationship Id="rId28" Type="http://schemas.openxmlformats.org/officeDocument/2006/relationships/font" Target="fonts/Figtree-italic.fntdata"/><Relationship Id="rId27" Type="http://schemas.openxmlformats.org/officeDocument/2006/relationships/font" Target="fonts/Figtree-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gtree-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ora-bold.fntdata"/><Relationship Id="rId30" Type="http://schemas.openxmlformats.org/officeDocument/2006/relationships/font" Target="fonts/Lora-regular.fntdata"/><Relationship Id="rId11" Type="http://schemas.openxmlformats.org/officeDocument/2006/relationships/slide" Target="slides/slide6.xml"/><Relationship Id="rId33" Type="http://schemas.openxmlformats.org/officeDocument/2006/relationships/font" Target="fonts/Lora-boldItalic.fntdata"/><Relationship Id="rId10" Type="http://schemas.openxmlformats.org/officeDocument/2006/relationships/slide" Target="slides/slide5.xml"/><Relationship Id="rId32" Type="http://schemas.openxmlformats.org/officeDocument/2006/relationships/font" Target="fonts/Lora-italic.fntdata"/><Relationship Id="rId13" Type="http://schemas.openxmlformats.org/officeDocument/2006/relationships/slide" Target="slides/slide8.xml"/><Relationship Id="rId35" Type="http://schemas.openxmlformats.org/officeDocument/2006/relationships/font" Target="fonts/IBMPlexSansMedium-bold.fntdata"/><Relationship Id="rId12" Type="http://schemas.openxmlformats.org/officeDocument/2006/relationships/slide" Target="slides/slide7.xml"/><Relationship Id="rId34" Type="http://schemas.openxmlformats.org/officeDocument/2006/relationships/font" Target="fonts/IBMPlexSansMedium-regular.fntdata"/><Relationship Id="rId15" Type="http://schemas.openxmlformats.org/officeDocument/2006/relationships/slide" Target="slides/slide10.xml"/><Relationship Id="rId37" Type="http://schemas.openxmlformats.org/officeDocument/2006/relationships/font" Target="fonts/IBMPlexSansMedium-boldItalic.fntdata"/><Relationship Id="rId14" Type="http://schemas.openxmlformats.org/officeDocument/2006/relationships/slide" Target="slides/slide9.xml"/><Relationship Id="rId36" Type="http://schemas.openxmlformats.org/officeDocument/2006/relationships/font" Target="fonts/IBMPlexSansMedium-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2c45a8b571_1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32c45a8b571_1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3e51afba36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3e51afba3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3ff941780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3ff941780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3ff941780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3ff941780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33ffdc7b0b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33ffdc7b0b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3ffdc7b0b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3ffdc7b0b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3bdbbcf41d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3bdbbcf41d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32c413f30ab_5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32c413f30ab_5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3ba94105f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3ba94105f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2c254c5361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2c254c5361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3e51afba3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3e51afba3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3e51afba3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3e51afba3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3e51afba3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3e51afba36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3e51afba3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3e51afba3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3e51afba3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3e51afba3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3e51afba3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3e51afba36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9" name="Shape 9"/>
        <p:cNvGrpSpPr/>
        <p:nvPr/>
      </p:nvGrpSpPr>
      <p:grpSpPr>
        <a:xfrm>
          <a:off x="0" y="0"/>
          <a:ext cx="0" cy="0"/>
          <a:chOff x="0" y="0"/>
          <a:chExt cx="0" cy="0"/>
        </a:xfrm>
      </p:grpSpPr>
      <p:sp>
        <p:nvSpPr>
          <p:cNvPr id="10" name="Google Shape;1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11" name="Google Shape;11;p2"/>
          <p:cNvPicPr preferRelativeResize="0"/>
          <p:nvPr/>
        </p:nvPicPr>
        <p:blipFill>
          <a:blip r:embed="rId2">
            <a:alphaModFix/>
          </a:blip>
          <a:stretch>
            <a:fillRect/>
          </a:stretch>
        </p:blipFill>
        <p:spPr>
          <a:xfrm>
            <a:off x="0" y="-4462"/>
            <a:ext cx="9144003" cy="515242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1"/>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5" name="Google Shape;4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2"/>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2"/>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TITLE_AND_BODY_2">
    <p:spTree>
      <p:nvGrpSpPr>
        <p:cNvPr id="52" name="Shape 52"/>
        <p:cNvGrpSpPr/>
        <p:nvPr/>
      </p:nvGrpSpPr>
      <p:grpSpPr>
        <a:xfrm>
          <a:off x="0" y="0"/>
          <a:ext cx="0" cy="0"/>
          <a:chOff x="0" y="0"/>
          <a:chExt cx="0" cy="0"/>
        </a:xfrm>
      </p:grpSpPr>
      <p:sp>
        <p:nvSpPr>
          <p:cNvPr id="53" name="Google Shape;5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54" name="Google Shape;54;p14"/>
          <p:cNvPicPr preferRelativeResize="0"/>
          <p:nvPr/>
        </p:nvPicPr>
        <p:blipFill>
          <a:blip r:embed="rId2">
            <a:alphaModFix/>
          </a:blip>
          <a:stretch>
            <a:fillRect/>
          </a:stretch>
        </p:blipFill>
        <p:spPr>
          <a:xfrm>
            <a:off x="0" y="-4462"/>
            <a:ext cx="9144003" cy="5152428"/>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sp>
        <p:nvSpPr>
          <p:cNvPr id="13" name="Google Shape;13;p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4"/>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21" name="Google Shape;21;p5"/>
          <p:cNvPicPr preferRelativeResize="0"/>
          <p:nvPr/>
        </p:nvPicPr>
        <p:blipFill>
          <a:blip r:embed="rId2">
            <a:alphaModFix/>
          </a:blip>
          <a:stretch>
            <a:fillRect/>
          </a:stretch>
        </p:blipFill>
        <p:spPr>
          <a:xfrm>
            <a:off x="0" y="-4462"/>
            <a:ext cx="9144003" cy="5152428"/>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8"/>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8"/>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9"/>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6" name="Google Shape;36;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10"/>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0" name="Google Shape;40;p10"/>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10"/>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2" name="Google Shape;42;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1" Type="http://schemas.openxmlformats.org/officeDocument/2006/relationships/hyperlink" Target="https://pandas.pydata.org/docs/user_guide/index.html" TargetMode="External"/><Relationship Id="rId10" Type="http://schemas.openxmlformats.org/officeDocument/2006/relationships/hyperlink" Target="https://www.kaggle.com/learn/pandas" TargetMode="External"/><Relationship Id="rId13" Type="http://schemas.openxmlformats.org/officeDocument/2006/relationships/hyperlink" Target="https://docs.python.org/3/library/threading.html" TargetMode="External"/><Relationship Id="rId12" Type="http://schemas.openxmlformats.org/officeDocument/2006/relationships/hyperlink" Target="https://realpython.com/intro-to-python-threading/" TargetMode="External"/><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hyperlink" Target="https://docs.python.org/3/tutorial/datastructures.html" TargetMode="External"/><Relationship Id="rId9" Type="http://schemas.openxmlformats.org/officeDocument/2006/relationships/hyperlink" Target="https://www.datacamp.com/tutorial/python-numpy-tutorial" TargetMode="External"/><Relationship Id="rId15" Type="http://schemas.openxmlformats.org/officeDocument/2006/relationships/hyperlink" Target="https://docs.python.org/3/library/multiprocessing.html" TargetMode="External"/><Relationship Id="rId14" Type="http://schemas.openxmlformats.org/officeDocument/2006/relationships/hyperlink" Target="https://www.sitepoint.com/python-multiprocessing-parallel-programming/" TargetMode="External"/><Relationship Id="rId5" Type="http://schemas.openxmlformats.org/officeDocument/2006/relationships/hyperlink" Target="https://realpython.com/python-strings/" TargetMode="External"/><Relationship Id="rId6" Type="http://schemas.openxmlformats.org/officeDocument/2006/relationships/hyperlink" Target="https://docs.python.org/3/tutorial/errors.html#" TargetMode="External"/><Relationship Id="rId7" Type="http://schemas.openxmlformats.org/officeDocument/2006/relationships/hyperlink" Target="https://www.datacamp.com/tutorial/exception-handling-python" TargetMode="External"/><Relationship Id="rId8" Type="http://schemas.openxmlformats.org/officeDocument/2006/relationships/hyperlink" Target="https://numpy.org/numpy-tutorial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5"/>
          <p:cNvPicPr preferRelativeResize="0"/>
          <p:nvPr/>
        </p:nvPicPr>
        <p:blipFill>
          <a:blip r:embed="rId3">
            <a:alphaModFix/>
          </a:blip>
          <a:stretch>
            <a:fillRect/>
          </a:stretch>
        </p:blipFill>
        <p:spPr>
          <a:xfrm>
            <a:off x="-91250" y="-107225"/>
            <a:ext cx="9326500" cy="5250725"/>
          </a:xfrm>
          <a:prstGeom prst="rect">
            <a:avLst/>
          </a:prstGeom>
          <a:noFill/>
          <a:ln>
            <a:noFill/>
          </a:ln>
        </p:spPr>
      </p:pic>
      <p:sp>
        <p:nvSpPr>
          <p:cNvPr id="60" name="Google Shape;60;p15"/>
          <p:cNvSpPr txBox="1"/>
          <p:nvPr/>
        </p:nvSpPr>
        <p:spPr>
          <a:xfrm>
            <a:off x="882600" y="1650663"/>
            <a:ext cx="73788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lt1"/>
                </a:solidFill>
                <a:latin typeface="Lora Medium"/>
                <a:ea typeface="Lora Medium"/>
                <a:cs typeface="Lora Medium"/>
                <a:sym typeface="Lora Medium"/>
              </a:rPr>
              <a:t>Gen AI Engineering</a:t>
            </a:r>
            <a:r>
              <a:rPr lang="en" sz="3000">
                <a:solidFill>
                  <a:schemeClr val="lt1"/>
                </a:solidFill>
                <a:latin typeface="Lora Medium"/>
                <a:ea typeface="Lora Medium"/>
                <a:cs typeface="Lora Medium"/>
                <a:sym typeface="Lora Medium"/>
              </a:rPr>
              <a:t> </a:t>
            </a:r>
            <a:endParaRPr sz="3000">
              <a:solidFill>
                <a:schemeClr val="lt1"/>
              </a:solidFill>
              <a:latin typeface="Lora Medium"/>
              <a:ea typeface="Lora Medium"/>
              <a:cs typeface="Lora Medium"/>
              <a:sym typeface="Lora Medium"/>
            </a:endParaRPr>
          </a:p>
        </p:txBody>
      </p:sp>
      <p:pic>
        <p:nvPicPr>
          <p:cNvPr id="61" name="Google Shape;61;p15"/>
          <p:cNvPicPr preferRelativeResize="0"/>
          <p:nvPr/>
        </p:nvPicPr>
        <p:blipFill>
          <a:blip r:embed="rId4">
            <a:alphaModFix/>
          </a:blip>
          <a:stretch>
            <a:fillRect/>
          </a:stretch>
        </p:blipFill>
        <p:spPr>
          <a:xfrm>
            <a:off x="7658125" y="329776"/>
            <a:ext cx="1202176" cy="271050"/>
          </a:xfrm>
          <a:prstGeom prst="rect">
            <a:avLst/>
          </a:prstGeom>
          <a:noFill/>
          <a:ln>
            <a:noFill/>
          </a:ln>
        </p:spPr>
      </p:pic>
      <p:sp>
        <p:nvSpPr>
          <p:cNvPr id="62" name="Google Shape;62;p15"/>
          <p:cNvSpPr txBox="1"/>
          <p:nvPr/>
        </p:nvSpPr>
        <p:spPr>
          <a:xfrm>
            <a:off x="498825" y="2950350"/>
            <a:ext cx="8146500" cy="1062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2000">
                <a:solidFill>
                  <a:schemeClr val="lt1"/>
                </a:solidFill>
                <a:latin typeface="Lora Medium"/>
                <a:ea typeface="Lora Medium"/>
                <a:cs typeface="Lora Medium"/>
                <a:sym typeface="Lora Medium"/>
              </a:rPr>
              <a:t>Python Base Camp 1 : Session 2</a:t>
            </a:r>
            <a:endParaRPr sz="2000">
              <a:solidFill>
                <a:schemeClr val="lt1"/>
              </a:solidFill>
              <a:latin typeface="Lora Medium"/>
              <a:ea typeface="Lora Medium"/>
              <a:cs typeface="Lora Medium"/>
              <a:sym typeface="Lora Medium"/>
            </a:endParaRPr>
          </a:p>
          <a:p>
            <a:pPr indent="0" lvl="0" marL="0" rtl="0" algn="r">
              <a:spcBef>
                <a:spcPts val="0"/>
              </a:spcBef>
              <a:spcAft>
                <a:spcPts val="0"/>
              </a:spcAft>
              <a:buNone/>
            </a:pPr>
            <a:r>
              <a:t/>
            </a:r>
            <a:endParaRPr sz="2000">
              <a:solidFill>
                <a:schemeClr val="lt1"/>
              </a:solidFill>
              <a:latin typeface="Lora Medium"/>
              <a:ea typeface="Lora Medium"/>
              <a:cs typeface="Lora Medium"/>
              <a:sym typeface="Lora Medium"/>
            </a:endParaRPr>
          </a:p>
          <a:p>
            <a:pPr indent="0" lvl="0" marL="0" rtl="0" algn="r">
              <a:spcBef>
                <a:spcPts val="0"/>
              </a:spcBef>
              <a:spcAft>
                <a:spcPts val="0"/>
              </a:spcAft>
              <a:buNone/>
            </a:pPr>
            <a:r>
              <a:rPr lang="en" sz="1700">
                <a:solidFill>
                  <a:schemeClr val="lt1"/>
                </a:solidFill>
                <a:latin typeface="Lora Medium"/>
                <a:ea typeface="Lora Medium"/>
                <a:cs typeface="Lora Medium"/>
                <a:sym typeface="Lora Medium"/>
              </a:rPr>
              <a:t>More Python Concepts</a:t>
            </a:r>
            <a:endParaRPr sz="1700">
              <a:solidFill>
                <a:schemeClr val="lt1"/>
              </a:solidFill>
              <a:latin typeface="Lora Medium"/>
              <a:ea typeface="Lora Medium"/>
              <a:cs typeface="Lora Medium"/>
              <a:sym typeface="Lora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4"/>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35" name="Google Shape;135;p24"/>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Iterators and Generators</a:t>
            </a:r>
            <a:endParaRPr sz="2100">
              <a:solidFill>
                <a:srgbClr val="3D85C6"/>
              </a:solidFill>
              <a:latin typeface="Figtree"/>
              <a:ea typeface="Figtree"/>
              <a:cs typeface="Figtree"/>
              <a:sym typeface="Figtree"/>
            </a:endParaRPr>
          </a:p>
        </p:txBody>
      </p:sp>
      <p:sp>
        <p:nvSpPr>
          <p:cNvPr id="136" name="Google Shape;136;p24"/>
          <p:cNvSpPr txBox="1"/>
          <p:nvPr/>
        </p:nvSpPr>
        <p:spPr>
          <a:xfrm>
            <a:off x="372150" y="655450"/>
            <a:ext cx="7769100" cy="3202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An iterator is an object that allows you to iterate over a sequence of data, one element at a time. It's like a cursor that moves through the sequence, returning each element in turn</a:t>
            </a:r>
            <a:r>
              <a:rPr lang="en">
                <a:solidFill>
                  <a:srgbClr val="0E0E0E"/>
                </a:solidFill>
                <a:latin typeface="Figtree"/>
                <a:ea typeface="Figtree"/>
                <a:cs typeface="Figtree"/>
                <a:sym typeface="Figtree"/>
              </a:rPr>
              <a:t>. In Python, an iterator is an object that implements the </a:t>
            </a:r>
            <a:r>
              <a:rPr lang="en">
                <a:solidFill>
                  <a:srgbClr val="0E0E0E"/>
                </a:solidFill>
                <a:latin typeface="Courier New"/>
                <a:ea typeface="Courier New"/>
                <a:cs typeface="Courier New"/>
                <a:sym typeface="Courier New"/>
              </a:rPr>
              <a:t>__iter__</a:t>
            </a:r>
            <a:r>
              <a:rPr lang="en">
                <a:solidFill>
                  <a:srgbClr val="0E0E0E"/>
                </a:solidFill>
                <a:latin typeface="Figtree"/>
                <a:ea typeface="Figtree"/>
                <a:cs typeface="Figtree"/>
                <a:sym typeface="Figtree"/>
              </a:rPr>
              <a:t> and </a:t>
            </a:r>
            <a:r>
              <a:rPr lang="en">
                <a:solidFill>
                  <a:srgbClr val="0E0E0E"/>
                </a:solidFill>
                <a:latin typeface="Courier New"/>
                <a:ea typeface="Courier New"/>
                <a:cs typeface="Courier New"/>
                <a:sym typeface="Courier New"/>
              </a:rPr>
              <a:t>__next__</a:t>
            </a:r>
            <a:r>
              <a:rPr lang="en">
                <a:solidFill>
                  <a:srgbClr val="0E0E0E"/>
                </a:solidFill>
                <a:latin typeface="Figtree"/>
                <a:ea typeface="Figtree"/>
                <a:cs typeface="Figtree"/>
                <a:sym typeface="Figtree"/>
              </a:rPr>
              <a:t> methods. The </a:t>
            </a:r>
            <a:r>
              <a:rPr lang="en">
                <a:solidFill>
                  <a:srgbClr val="0E0E0E"/>
                </a:solidFill>
                <a:latin typeface="Courier New"/>
                <a:ea typeface="Courier New"/>
                <a:cs typeface="Courier New"/>
                <a:sym typeface="Courier New"/>
              </a:rPr>
              <a:t>__iter__</a:t>
            </a:r>
            <a:r>
              <a:rPr lang="en">
                <a:solidFill>
                  <a:srgbClr val="0E0E0E"/>
                </a:solidFill>
                <a:latin typeface="Figtree"/>
                <a:ea typeface="Figtree"/>
                <a:cs typeface="Figtree"/>
                <a:sym typeface="Figtree"/>
              </a:rPr>
              <a:t> method returns the iterator object itself, and the </a:t>
            </a:r>
            <a:r>
              <a:rPr lang="en">
                <a:solidFill>
                  <a:srgbClr val="0E0E0E"/>
                </a:solidFill>
                <a:latin typeface="Courier New"/>
                <a:ea typeface="Courier New"/>
                <a:cs typeface="Courier New"/>
                <a:sym typeface="Courier New"/>
              </a:rPr>
              <a:t>__next__</a:t>
            </a:r>
            <a:r>
              <a:rPr lang="en">
                <a:solidFill>
                  <a:srgbClr val="0E0E0E"/>
                </a:solidFill>
                <a:latin typeface="Figtree"/>
                <a:ea typeface="Figtree"/>
                <a:cs typeface="Figtree"/>
                <a:sym typeface="Figtree"/>
              </a:rPr>
              <a:t> method returns the next element in the sequence</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A generator is a special type of iterator that can be used to generate a sequence of data on the fly. Generators are created using generator functions, which are defined using the </a:t>
            </a:r>
            <a:r>
              <a:rPr lang="en">
                <a:solidFill>
                  <a:srgbClr val="0E0E0E"/>
                </a:solidFill>
                <a:latin typeface="Courier New"/>
                <a:ea typeface="Courier New"/>
                <a:cs typeface="Courier New"/>
                <a:sym typeface="Courier New"/>
              </a:rPr>
              <a:t>yield </a:t>
            </a:r>
            <a:r>
              <a:rPr lang="en">
                <a:solidFill>
                  <a:srgbClr val="0E0E0E"/>
                </a:solidFill>
                <a:latin typeface="Figtree"/>
                <a:ea typeface="Figtree"/>
                <a:cs typeface="Figtree"/>
                <a:sym typeface="Figtree"/>
              </a:rPr>
              <a:t>keyword. When you call a generator function, it returns a generator object, which is an iterator that produces a sequence of values. Each time you iterate over the generator, it runs the generator function until it reaches a </a:t>
            </a:r>
            <a:r>
              <a:rPr lang="en">
                <a:solidFill>
                  <a:srgbClr val="0E0E0E"/>
                </a:solidFill>
                <a:latin typeface="Courier New"/>
                <a:ea typeface="Courier New"/>
                <a:cs typeface="Courier New"/>
                <a:sym typeface="Courier New"/>
              </a:rPr>
              <a:t>yield</a:t>
            </a:r>
            <a:r>
              <a:rPr lang="en">
                <a:solidFill>
                  <a:srgbClr val="0E0E0E"/>
                </a:solidFill>
                <a:latin typeface="Figtree"/>
                <a:ea typeface="Figtree"/>
                <a:cs typeface="Figtree"/>
                <a:sym typeface="Figtree"/>
              </a:rPr>
              <a:t> statement, at which point it returns the value and pauses</a:t>
            </a:r>
            <a:endParaRPr sz="1200">
              <a:solidFill>
                <a:srgbClr val="0E0E0E"/>
              </a:solidFill>
              <a:latin typeface="Figtree"/>
              <a:ea typeface="Figtree"/>
              <a:cs typeface="Figtree"/>
              <a:sym typeface="Figtree"/>
            </a:endParaRPr>
          </a:p>
        </p:txBody>
      </p:sp>
      <p:sp>
        <p:nvSpPr>
          <p:cNvPr id="137" name="Google Shape;137;p24"/>
          <p:cNvSpPr txBox="1"/>
          <p:nvPr/>
        </p:nvSpPr>
        <p:spPr>
          <a:xfrm>
            <a:off x="5045775" y="3857650"/>
            <a:ext cx="3095400" cy="938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from </a:t>
            </a:r>
            <a:r>
              <a:rPr lang="en">
                <a:solidFill>
                  <a:srgbClr val="0E0E0E"/>
                </a:solidFill>
                <a:latin typeface="Courier New"/>
                <a:ea typeface="Courier New"/>
                <a:cs typeface="Courier New"/>
                <a:sym typeface="Courier New"/>
              </a:rPr>
              <a:t>7</a:t>
            </a:r>
            <a:r>
              <a:rPr lang="en">
                <a:solidFill>
                  <a:srgbClr val="0E0E0E"/>
                </a:solidFill>
                <a:latin typeface="Courier New"/>
                <a:ea typeface="Courier New"/>
                <a:cs typeface="Courier New"/>
                <a:sym typeface="Courier New"/>
              </a:rPr>
              <a:t>_Iter_n_Gen.ipynb</a:t>
            </a:r>
            <a:endParaRPr>
              <a:solidFill>
                <a:srgbClr val="0E0E0E"/>
              </a:solidFill>
              <a:latin typeface="Courier New"/>
              <a:ea typeface="Courier New"/>
              <a:cs typeface="Courier New"/>
              <a:sym typeface="Courier New"/>
            </a:endParaRPr>
          </a:p>
        </p:txBody>
      </p:sp>
      <p:sp>
        <p:nvSpPr>
          <p:cNvPr id="138" name="Google Shape;138;p24"/>
          <p:cNvSpPr txBox="1"/>
          <p:nvPr/>
        </p:nvSpPr>
        <p:spPr>
          <a:xfrm>
            <a:off x="299425" y="3645600"/>
            <a:ext cx="4631100" cy="14979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Typical usage :</a:t>
            </a:r>
            <a:endParaRPr>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File reading (eg. CSV hadling)</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Memory efficient iterator handling for large data structure</a:t>
            </a:r>
            <a:endParaRPr>
              <a:solidFill>
                <a:srgbClr val="0E0E0E"/>
              </a:solidFill>
              <a:latin typeface="Figtree"/>
              <a:ea typeface="Figtree"/>
              <a:cs typeface="Figtree"/>
              <a:sym typeface="Figtre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pic>
        <p:nvPicPr>
          <p:cNvPr id="143" name="Google Shape;143;p25"/>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44" name="Google Shape;144;p25"/>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Exception Handling</a:t>
            </a:r>
            <a:endParaRPr sz="2100">
              <a:solidFill>
                <a:srgbClr val="3D85C6"/>
              </a:solidFill>
              <a:latin typeface="Figtree"/>
              <a:ea typeface="Figtree"/>
              <a:cs typeface="Figtree"/>
              <a:sym typeface="Figtree"/>
            </a:endParaRPr>
          </a:p>
        </p:txBody>
      </p:sp>
      <p:sp>
        <p:nvSpPr>
          <p:cNvPr id="145" name="Google Shape;145;p25"/>
          <p:cNvSpPr txBox="1"/>
          <p:nvPr/>
        </p:nvSpPr>
        <p:spPr>
          <a:xfrm>
            <a:off x="372150" y="655450"/>
            <a:ext cx="7769100" cy="33684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An ‘Exception’ is an abnormal scenario that occurs in a </a:t>
            </a:r>
            <a:r>
              <a:rPr lang="en">
                <a:solidFill>
                  <a:srgbClr val="0E0E0E"/>
                </a:solidFill>
                <a:latin typeface="Figtree"/>
                <a:ea typeface="Figtree"/>
                <a:cs typeface="Figtree"/>
                <a:sym typeface="Figtree"/>
              </a:rPr>
              <a:t>program</a:t>
            </a:r>
            <a:r>
              <a:rPr lang="en">
                <a:solidFill>
                  <a:srgbClr val="0E0E0E"/>
                </a:solidFill>
                <a:latin typeface="Figtree"/>
                <a:ea typeface="Figtree"/>
                <a:cs typeface="Figtree"/>
                <a:sym typeface="Figtree"/>
              </a:rPr>
              <a:t> execution. It signifies an “Error” that does not allow the program to execute further.</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Exception is an error condition at run time. Meaning, it cannot be technically detected before executing the script / line of code. Python being a scripting language exception would be more significant.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Handling exception lets the program continue its execution after making a specific reporting / corrective step (gracefully handling it).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Without exception being handled, </a:t>
            </a:r>
            <a:r>
              <a:rPr lang="en">
                <a:solidFill>
                  <a:srgbClr val="0E0E0E"/>
                </a:solidFill>
                <a:latin typeface="Figtree"/>
                <a:ea typeface="Figtree"/>
                <a:cs typeface="Figtree"/>
                <a:sym typeface="Figtree"/>
              </a:rPr>
              <a:t>program</a:t>
            </a:r>
            <a:r>
              <a:rPr lang="en">
                <a:solidFill>
                  <a:srgbClr val="0E0E0E"/>
                </a:solidFill>
                <a:latin typeface="Figtree"/>
                <a:ea typeface="Figtree"/>
                <a:cs typeface="Figtree"/>
                <a:sym typeface="Figtree"/>
              </a:rPr>
              <a:t> crashes</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Exception </a:t>
            </a:r>
            <a:r>
              <a:rPr lang="en">
                <a:solidFill>
                  <a:srgbClr val="0E0E0E"/>
                </a:solidFill>
                <a:latin typeface="Figtree"/>
                <a:ea typeface="Figtree"/>
                <a:cs typeface="Figtree"/>
                <a:sym typeface="Figtree"/>
              </a:rPr>
              <a:t>handling</a:t>
            </a:r>
            <a:r>
              <a:rPr lang="en">
                <a:solidFill>
                  <a:srgbClr val="0E0E0E"/>
                </a:solidFill>
                <a:latin typeface="Figtree"/>
                <a:ea typeface="Figtree"/>
                <a:cs typeface="Figtree"/>
                <a:sym typeface="Figtree"/>
              </a:rPr>
              <a:t> is required to make the program robust. Particularly when modular design is required where modules / </a:t>
            </a:r>
            <a:r>
              <a:rPr lang="en">
                <a:solidFill>
                  <a:srgbClr val="0E0E0E"/>
                </a:solidFill>
                <a:latin typeface="Figtree"/>
                <a:ea typeface="Figtree"/>
                <a:cs typeface="Figtree"/>
                <a:sym typeface="Figtree"/>
              </a:rPr>
              <a:t>packages</a:t>
            </a:r>
            <a:r>
              <a:rPr lang="en">
                <a:solidFill>
                  <a:srgbClr val="0E0E0E"/>
                </a:solidFill>
                <a:latin typeface="Figtree"/>
                <a:ea typeface="Figtree"/>
                <a:cs typeface="Figtree"/>
                <a:sym typeface="Figtree"/>
              </a:rPr>
              <a:t> are built as library, they need to be made robust to abnormal conditions.</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Programs not only can handle exception, it can also raise</a:t>
            </a:r>
            <a:endParaRPr>
              <a:solidFill>
                <a:srgbClr val="0E0E0E"/>
              </a:solidFill>
              <a:latin typeface="Figtree"/>
              <a:ea typeface="Figtree"/>
              <a:cs typeface="Figtree"/>
              <a:sym typeface="Figtree"/>
            </a:endParaRPr>
          </a:p>
        </p:txBody>
      </p:sp>
      <p:sp>
        <p:nvSpPr>
          <p:cNvPr id="146" name="Google Shape;146;p25"/>
          <p:cNvSpPr txBox="1"/>
          <p:nvPr/>
        </p:nvSpPr>
        <p:spPr>
          <a:xfrm>
            <a:off x="299425" y="4168050"/>
            <a:ext cx="7841700" cy="598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from </a:t>
            </a:r>
            <a:r>
              <a:rPr lang="en">
                <a:solidFill>
                  <a:srgbClr val="0E0E0E"/>
                </a:solidFill>
                <a:latin typeface="Courier New"/>
                <a:ea typeface="Courier New"/>
                <a:cs typeface="Courier New"/>
                <a:sym typeface="Courier New"/>
              </a:rPr>
              <a:t>8</a:t>
            </a:r>
            <a:r>
              <a:rPr lang="en">
                <a:solidFill>
                  <a:srgbClr val="0E0E0E"/>
                </a:solidFill>
                <a:latin typeface="Courier New"/>
                <a:ea typeface="Courier New"/>
                <a:cs typeface="Courier New"/>
                <a:sym typeface="Courier New"/>
              </a:rPr>
              <a:t>_Exceptions.ipynb</a:t>
            </a:r>
            <a:endParaRPr>
              <a:solidFill>
                <a:srgbClr val="0E0E0E"/>
              </a:solidFill>
              <a:latin typeface="Courier New"/>
              <a:ea typeface="Courier New"/>
              <a:cs typeface="Courier New"/>
              <a:sym typeface="Courier New"/>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26"/>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52" name="Google Shape;152;p26"/>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Numpy Introduction</a:t>
            </a:r>
            <a:endParaRPr sz="2100">
              <a:solidFill>
                <a:srgbClr val="3D85C6"/>
              </a:solidFill>
              <a:latin typeface="Figtree"/>
              <a:ea typeface="Figtree"/>
              <a:cs typeface="Figtree"/>
              <a:sym typeface="Figtree"/>
            </a:endParaRPr>
          </a:p>
        </p:txBody>
      </p:sp>
      <p:sp>
        <p:nvSpPr>
          <p:cNvPr id="153" name="Google Shape;153;p26"/>
          <p:cNvSpPr txBox="1"/>
          <p:nvPr/>
        </p:nvSpPr>
        <p:spPr>
          <a:xfrm>
            <a:off x="372150" y="655450"/>
            <a:ext cx="7769100" cy="34536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NumPy (Numerical Python) is the core library for numerical computing in Python</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It provides powerful tools for working with arrays and matrices, essential for scientific computing, data analysis, and machine learning</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NumPy's central feature is the </a:t>
            </a:r>
            <a:r>
              <a:rPr lang="en">
                <a:solidFill>
                  <a:srgbClr val="0E0E0E"/>
                </a:solidFill>
                <a:latin typeface="Courier New"/>
                <a:ea typeface="Courier New"/>
                <a:cs typeface="Courier New"/>
                <a:sym typeface="Courier New"/>
              </a:rPr>
              <a:t>ndarray </a:t>
            </a:r>
            <a:r>
              <a:rPr lang="en">
                <a:solidFill>
                  <a:srgbClr val="0E0E0E"/>
                </a:solidFill>
                <a:latin typeface="Figtree"/>
                <a:ea typeface="Figtree"/>
                <a:cs typeface="Figtree"/>
                <a:sym typeface="Figtree"/>
              </a:rPr>
              <a:t>(N-dimensional array), a highly optimized data structure for storing and manipulating numerical data</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It </a:t>
            </a:r>
            <a:r>
              <a:rPr lang="en">
                <a:solidFill>
                  <a:srgbClr val="0E0E0E"/>
                </a:solidFill>
                <a:latin typeface="Figtree"/>
                <a:ea typeface="Figtree"/>
                <a:cs typeface="Figtree"/>
                <a:sym typeface="Figtree"/>
              </a:rPr>
              <a:t>enables vectorized operations, allowing you to perform calculations on entire arrays without explicit loops.</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Its</a:t>
            </a:r>
            <a:r>
              <a:rPr lang="en">
                <a:solidFill>
                  <a:srgbClr val="0E0E0E"/>
                </a:solidFill>
                <a:latin typeface="Figtree"/>
                <a:ea typeface="Figtree"/>
                <a:cs typeface="Figtree"/>
                <a:sym typeface="Figtree"/>
              </a:rPr>
              <a:t> broadcasting mechanism allows operations on arrays with different shapes, simplifying complex calculations</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Performance:</a:t>
            </a:r>
            <a:endParaRPr>
              <a:solidFill>
                <a:srgbClr val="0E0E0E"/>
              </a:solidFill>
              <a:latin typeface="Figtree"/>
              <a:ea typeface="Figtree"/>
              <a:cs typeface="Figtree"/>
              <a:sym typeface="Figtree"/>
            </a:endParaRPr>
          </a:p>
          <a:p>
            <a:pPr indent="-311150" lvl="1" marL="914400" rtl="0" algn="l">
              <a:lnSpc>
                <a:spcPct val="115000"/>
              </a:lnSpc>
              <a:spcBef>
                <a:spcPts val="0"/>
              </a:spcBef>
              <a:spcAft>
                <a:spcPts val="0"/>
              </a:spcAft>
              <a:buClr>
                <a:srgbClr val="0E0E0E"/>
              </a:buClr>
              <a:buSzPts val="1300"/>
              <a:buFont typeface="Figtree"/>
              <a:buChar char="○"/>
            </a:pPr>
            <a:r>
              <a:rPr lang="en" sz="1300">
                <a:solidFill>
                  <a:srgbClr val="0E0E0E"/>
                </a:solidFill>
                <a:latin typeface="Figtree"/>
                <a:ea typeface="Figtree"/>
                <a:cs typeface="Figtree"/>
                <a:sym typeface="Figtree"/>
              </a:rPr>
              <a:t>Numpy is written in C, which makes it very fast</a:t>
            </a:r>
            <a:endParaRPr sz="1300">
              <a:solidFill>
                <a:srgbClr val="0E0E0E"/>
              </a:solidFill>
              <a:latin typeface="Figtree"/>
              <a:ea typeface="Figtree"/>
              <a:cs typeface="Figtree"/>
              <a:sym typeface="Figtree"/>
            </a:endParaRPr>
          </a:p>
          <a:p>
            <a:pPr indent="-311150" lvl="1" marL="914400" rtl="0" algn="l">
              <a:lnSpc>
                <a:spcPct val="115000"/>
              </a:lnSpc>
              <a:spcBef>
                <a:spcPts val="0"/>
              </a:spcBef>
              <a:spcAft>
                <a:spcPts val="0"/>
              </a:spcAft>
              <a:buClr>
                <a:srgbClr val="0E0E0E"/>
              </a:buClr>
              <a:buSzPts val="1300"/>
              <a:buFont typeface="Figtree"/>
              <a:buChar char="○"/>
            </a:pPr>
            <a:r>
              <a:rPr lang="en" sz="1300">
                <a:solidFill>
                  <a:srgbClr val="0E0E0E"/>
                </a:solidFill>
                <a:latin typeface="Figtree"/>
                <a:ea typeface="Figtree"/>
                <a:cs typeface="Figtree"/>
                <a:sym typeface="Figtree"/>
              </a:rPr>
              <a:t>Numpy arrays are stored in contiguous blocks of memory, which allows for very efficient memory access</a:t>
            </a:r>
            <a:endParaRPr sz="1300">
              <a:solidFill>
                <a:srgbClr val="0E0E0E"/>
              </a:solidFill>
              <a:latin typeface="Figtree"/>
              <a:ea typeface="Figtree"/>
              <a:cs typeface="Figtree"/>
              <a:sym typeface="Figtree"/>
            </a:endParaRPr>
          </a:p>
        </p:txBody>
      </p:sp>
      <p:sp>
        <p:nvSpPr>
          <p:cNvPr id="154" name="Google Shape;154;p26"/>
          <p:cNvSpPr txBox="1"/>
          <p:nvPr/>
        </p:nvSpPr>
        <p:spPr>
          <a:xfrm>
            <a:off x="299425" y="4168050"/>
            <a:ext cx="7841700" cy="598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from </a:t>
            </a:r>
            <a:r>
              <a:rPr lang="en">
                <a:solidFill>
                  <a:srgbClr val="0E0E0E"/>
                </a:solidFill>
                <a:latin typeface="Courier New"/>
                <a:ea typeface="Courier New"/>
                <a:cs typeface="Courier New"/>
                <a:sym typeface="Courier New"/>
              </a:rPr>
              <a:t>9</a:t>
            </a:r>
            <a:r>
              <a:rPr lang="en">
                <a:solidFill>
                  <a:srgbClr val="0E0E0E"/>
                </a:solidFill>
                <a:latin typeface="Courier New"/>
                <a:ea typeface="Courier New"/>
                <a:cs typeface="Courier New"/>
                <a:sym typeface="Courier New"/>
              </a:rPr>
              <a:t>_NumPy.ipynb</a:t>
            </a:r>
            <a:endParaRPr>
              <a:solidFill>
                <a:srgbClr val="0E0E0E"/>
              </a:solidFill>
              <a:latin typeface="Courier New"/>
              <a:ea typeface="Courier New"/>
              <a:cs typeface="Courier New"/>
              <a:sym typeface="Courier Ne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27"/>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60" name="Google Shape;160;p27"/>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Pandas </a:t>
            </a:r>
            <a:r>
              <a:rPr lang="en" sz="2100">
                <a:solidFill>
                  <a:srgbClr val="3D85C6"/>
                </a:solidFill>
                <a:latin typeface="Figtree"/>
                <a:ea typeface="Figtree"/>
                <a:cs typeface="Figtree"/>
                <a:sym typeface="Figtree"/>
              </a:rPr>
              <a:t>Introduction</a:t>
            </a:r>
            <a:endParaRPr sz="2100">
              <a:solidFill>
                <a:srgbClr val="3D85C6"/>
              </a:solidFill>
              <a:latin typeface="Figtree"/>
              <a:ea typeface="Figtree"/>
              <a:cs typeface="Figtree"/>
              <a:sym typeface="Figtree"/>
            </a:endParaRPr>
          </a:p>
        </p:txBody>
      </p:sp>
      <p:sp>
        <p:nvSpPr>
          <p:cNvPr id="161" name="Google Shape;161;p27"/>
          <p:cNvSpPr txBox="1"/>
          <p:nvPr/>
        </p:nvSpPr>
        <p:spPr>
          <a:xfrm>
            <a:off x="372150" y="655450"/>
            <a:ext cx="7769100" cy="34536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Pandas is a library in Python for data manipulation and analysis. It excels at making structured data work both intuitive and efficient</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Pandas introduces DataFrame (2D) and Series (1D) objects, which are like specialised tables and lists, but with labeled axes (rows and columns). This labeling makes data alignment and selection easy &amp; efficient</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Pandas seamlessly reads and writes data from various formats (CSV, Excel, SQL databases, JSON, etc.), making it a go-to tool for data ingestion and export</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Pandas leverages NumPy's vectorized operations, which makes it very fast at performing operations on entire columns of data</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Pandas makes it easy to group data, and then perform aggregate functions on those groups</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Pandas has robust time series capabilities, including date range generation, frequency conversion, and rolling window statistics, making it ideal for working with time-stamped data</a:t>
            </a:r>
            <a:endParaRPr sz="1300">
              <a:solidFill>
                <a:srgbClr val="0E0E0E"/>
              </a:solidFill>
              <a:latin typeface="Figtree"/>
              <a:ea typeface="Figtree"/>
              <a:cs typeface="Figtree"/>
              <a:sym typeface="Figtree"/>
            </a:endParaRPr>
          </a:p>
        </p:txBody>
      </p:sp>
      <p:sp>
        <p:nvSpPr>
          <p:cNvPr id="162" name="Google Shape;162;p27"/>
          <p:cNvSpPr txBox="1"/>
          <p:nvPr/>
        </p:nvSpPr>
        <p:spPr>
          <a:xfrm>
            <a:off x="299425" y="4360175"/>
            <a:ext cx="7841700" cy="598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from </a:t>
            </a:r>
            <a:r>
              <a:rPr lang="en">
                <a:solidFill>
                  <a:srgbClr val="0E0E0E"/>
                </a:solidFill>
                <a:latin typeface="Courier New"/>
                <a:ea typeface="Courier New"/>
                <a:cs typeface="Courier New"/>
                <a:sym typeface="Courier New"/>
              </a:rPr>
              <a:t>10</a:t>
            </a:r>
            <a:r>
              <a:rPr lang="en">
                <a:solidFill>
                  <a:srgbClr val="0E0E0E"/>
                </a:solidFill>
                <a:latin typeface="Courier New"/>
                <a:ea typeface="Courier New"/>
                <a:cs typeface="Courier New"/>
                <a:sym typeface="Courier New"/>
              </a:rPr>
              <a:t>_Pandas.ipynb</a:t>
            </a:r>
            <a:endParaRPr>
              <a:solidFill>
                <a:srgbClr val="0E0E0E"/>
              </a:solidFill>
              <a:latin typeface="Courier New"/>
              <a:ea typeface="Courier New"/>
              <a:cs typeface="Courier New"/>
              <a:sym typeface="Courier New"/>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28"/>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68" name="Google Shape;168;p28"/>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Simultaneous Execution</a:t>
            </a:r>
            <a:endParaRPr sz="2100">
              <a:solidFill>
                <a:srgbClr val="3D85C6"/>
              </a:solidFill>
              <a:latin typeface="Figtree"/>
              <a:ea typeface="Figtree"/>
              <a:cs typeface="Figtree"/>
              <a:sym typeface="Figtree"/>
            </a:endParaRPr>
          </a:p>
        </p:txBody>
      </p:sp>
      <p:sp>
        <p:nvSpPr>
          <p:cNvPr id="169" name="Google Shape;169;p28"/>
          <p:cNvSpPr txBox="1"/>
          <p:nvPr/>
        </p:nvSpPr>
        <p:spPr>
          <a:xfrm>
            <a:off x="372150" y="655450"/>
            <a:ext cx="7769100" cy="36603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Python provides mechanisms to execute program / part of programs simultaneously to make it efficient</a:t>
            </a:r>
            <a:r>
              <a:rPr lang="en">
                <a:solidFill>
                  <a:srgbClr val="0E0E0E"/>
                </a:solidFill>
                <a:latin typeface="Figtree"/>
                <a:ea typeface="Figtree"/>
                <a:cs typeface="Figtree"/>
                <a:sym typeface="Figtree"/>
              </a:rPr>
              <a:t>. This does not only divide the functionality of program, also improves the responsiveness of the program. Two mainly mechanism </a:t>
            </a:r>
            <a:r>
              <a:rPr lang="en">
                <a:solidFill>
                  <a:srgbClr val="0E0E0E"/>
                </a:solidFill>
                <a:latin typeface="Figtree"/>
                <a:ea typeface="Figtree"/>
                <a:cs typeface="Figtree"/>
                <a:sym typeface="Figtree"/>
              </a:rPr>
              <a:t>available for achieving this.</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Thread : </a:t>
            </a:r>
            <a:endParaRPr>
              <a:solidFill>
                <a:srgbClr val="0E0E0E"/>
              </a:solidFill>
              <a:latin typeface="Figtree"/>
              <a:ea typeface="Figtree"/>
              <a:cs typeface="Figtree"/>
              <a:sym typeface="Figtree"/>
            </a:endParaRPr>
          </a:p>
          <a:p>
            <a:pPr indent="-304800" lvl="1" marL="914400" rtl="0" algn="l">
              <a:lnSpc>
                <a:spcPct val="115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Mainly used for concurrency (not parallelism). Meaning, if there are </a:t>
            </a:r>
            <a:r>
              <a:rPr lang="en" sz="1200">
                <a:solidFill>
                  <a:srgbClr val="0E0E0E"/>
                </a:solidFill>
                <a:latin typeface="Figtree"/>
                <a:ea typeface="Figtree"/>
                <a:cs typeface="Figtree"/>
                <a:sym typeface="Figtree"/>
              </a:rPr>
              <a:t>multiple</a:t>
            </a:r>
            <a:r>
              <a:rPr lang="en" sz="1200">
                <a:solidFill>
                  <a:srgbClr val="0E0E0E"/>
                </a:solidFill>
                <a:latin typeface="Figtree"/>
                <a:ea typeface="Figtree"/>
                <a:cs typeface="Figtree"/>
                <a:sym typeface="Figtree"/>
              </a:rPr>
              <a:t> core CPU, not necessarily used in </a:t>
            </a:r>
            <a:r>
              <a:rPr lang="en" sz="1200">
                <a:solidFill>
                  <a:srgbClr val="0E0E0E"/>
                </a:solidFill>
                <a:latin typeface="Figtree"/>
                <a:ea typeface="Figtree"/>
                <a:cs typeface="Figtree"/>
                <a:sym typeface="Figtree"/>
              </a:rPr>
              <a:t>parallel.</a:t>
            </a:r>
            <a:endParaRPr sz="1200">
              <a:solidFill>
                <a:srgbClr val="0E0E0E"/>
              </a:solidFill>
              <a:latin typeface="Figtree"/>
              <a:ea typeface="Figtree"/>
              <a:cs typeface="Figtree"/>
              <a:sym typeface="Figtree"/>
            </a:endParaRPr>
          </a:p>
          <a:p>
            <a:pPr indent="-304800" lvl="1" marL="914400" rtl="0" algn="l">
              <a:lnSpc>
                <a:spcPct val="115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Used for I / O (input, output) bound tasks. Eg. API calls, DataBase access, where requests are prone to delays or latency.</a:t>
            </a:r>
            <a:endParaRPr sz="1200">
              <a:solidFill>
                <a:srgbClr val="0E0E0E"/>
              </a:solidFill>
              <a:latin typeface="Figtree"/>
              <a:ea typeface="Figtree"/>
              <a:cs typeface="Figtree"/>
              <a:sym typeface="Figtree"/>
            </a:endParaRPr>
          </a:p>
          <a:p>
            <a:pPr indent="-304800" lvl="1" marL="914400" rtl="0" algn="l">
              <a:lnSpc>
                <a:spcPct val="115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Shared memory space : Threads share same memory space. This can be an advantage and challenge both based on the Design.</a:t>
            </a:r>
            <a:endParaRPr sz="1200">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Process: </a:t>
            </a:r>
            <a:endParaRPr>
              <a:solidFill>
                <a:srgbClr val="0E0E0E"/>
              </a:solidFill>
              <a:latin typeface="Figtree"/>
              <a:ea typeface="Figtree"/>
              <a:cs typeface="Figtree"/>
              <a:sym typeface="Figtree"/>
            </a:endParaRPr>
          </a:p>
          <a:p>
            <a:pPr indent="-304800" lvl="1" marL="914400" rtl="0" algn="l">
              <a:lnSpc>
                <a:spcPct val="115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This is done by True parallel execution. Meaning, </a:t>
            </a:r>
            <a:r>
              <a:rPr lang="en" sz="1200">
                <a:solidFill>
                  <a:srgbClr val="0E0E0E"/>
                </a:solidFill>
                <a:latin typeface="Figtree"/>
                <a:ea typeface="Figtree"/>
                <a:cs typeface="Figtree"/>
                <a:sym typeface="Figtree"/>
              </a:rPr>
              <a:t>multiple</a:t>
            </a:r>
            <a:r>
              <a:rPr lang="en" sz="1200">
                <a:solidFill>
                  <a:srgbClr val="0E0E0E"/>
                </a:solidFill>
                <a:latin typeface="Figtree"/>
                <a:ea typeface="Figtree"/>
                <a:cs typeface="Figtree"/>
                <a:sym typeface="Figtree"/>
              </a:rPr>
              <a:t> cores of the processor is used for computation.</a:t>
            </a:r>
            <a:endParaRPr sz="1200">
              <a:solidFill>
                <a:srgbClr val="0E0E0E"/>
              </a:solidFill>
              <a:latin typeface="Figtree"/>
              <a:ea typeface="Figtree"/>
              <a:cs typeface="Figtree"/>
              <a:sym typeface="Figtree"/>
            </a:endParaRPr>
          </a:p>
          <a:p>
            <a:pPr indent="-304800" lvl="1" marL="914400" rtl="0" algn="l">
              <a:lnSpc>
                <a:spcPct val="115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Mainly used in case of CPU intense tasks. Eg. Numerical computation, Image processing</a:t>
            </a:r>
            <a:endParaRPr sz="1200">
              <a:solidFill>
                <a:srgbClr val="0E0E0E"/>
              </a:solidFill>
              <a:latin typeface="Figtree"/>
              <a:ea typeface="Figtree"/>
              <a:cs typeface="Figtree"/>
              <a:sym typeface="Figtree"/>
            </a:endParaRPr>
          </a:p>
          <a:p>
            <a:pPr indent="-304800" lvl="1" marL="914400" rtl="0" algn="l">
              <a:lnSpc>
                <a:spcPct val="115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Memory spaces are segregated. This makes it heavier in overhead</a:t>
            </a:r>
            <a:endParaRPr sz="1200">
              <a:solidFill>
                <a:srgbClr val="0E0E0E"/>
              </a:solidFill>
              <a:latin typeface="Figtree"/>
              <a:ea typeface="Figtree"/>
              <a:cs typeface="Figtree"/>
              <a:sym typeface="Figtree"/>
            </a:endParaRPr>
          </a:p>
        </p:txBody>
      </p:sp>
      <p:sp>
        <p:nvSpPr>
          <p:cNvPr id="170" name="Google Shape;170;p28"/>
          <p:cNvSpPr txBox="1"/>
          <p:nvPr/>
        </p:nvSpPr>
        <p:spPr>
          <a:xfrm>
            <a:off x="372150" y="4271475"/>
            <a:ext cx="7841700" cy="507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from </a:t>
            </a:r>
            <a:r>
              <a:rPr lang="en">
                <a:solidFill>
                  <a:srgbClr val="0E0E0E"/>
                </a:solidFill>
                <a:latin typeface="Courier New"/>
                <a:ea typeface="Courier New"/>
                <a:cs typeface="Courier New"/>
                <a:sym typeface="Courier New"/>
              </a:rPr>
              <a:t>11_Thread.ipynb &amp; 12_Process.py</a:t>
            </a:r>
            <a:endParaRPr>
              <a:solidFill>
                <a:srgbClr val="0E0E0E"/>
              </a:solidFill>
              <a:latin typeface="Courier New"/>
              <a:ea typeface="Courier New"/>
              <a:cs typeface="Courier New"/>
              <a:sym typeface="Courier New"/>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29"/>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76" name="Google Shape;176;p29"/>
          <p:cNvSpPr txBox="1"/>
          <p:nvPr/>
        </p:nvSpPr>
        <p:spPr>
          <a:xfrm>
            <a:off x="319850" y="266800"/>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For Further reading / exploring …</a:t>
            </a:r>
            <a:endParaRPr sz="2100">
              <a:solidFill>
                <a:srgbClr val="3D85C6"/>
              </a:solidFill>
              <a:latin typeface="Figtree"/>
              <a:ea typeface="Figtree"/>
              <a:cs typeface="Figtree"/>
              <a:sym typeface="Figtree"/>
            </a:endParaRPr>
          </a:p>
        </p:txBody>
      </p:sp>
      <p:sp>
        <p:nvSpPr>
          <p:cNvPr id="177" name="Google Shape;177;p29"/>
          <p:cNvSpPr txBox="1"/>
          <p:nvPr/>
        </p:nvSpPr>
        <p:spPr>
          <a:xfrm>
            <a:off x="372150" y="789525"/>
            <a:ext cx="7769100" cy="4113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900"/>
              </a:spcBef>
              <a:spcAft>
                <a:spcPts val="0"/>
              </a:spcAft>
              <a:buNone/>
            </a:pPr>
            <a:r>
              <a:rPr lang="en" sz="1300">
                <a:solidFill>
                  <a:srgbClr val="0E0E0E"/>
                </a:solidFill>
                <a:latin typeface="Figtree"/>
                <a:ea typeface="Figtree"/>
                <a:cs typeface="Figtree"/>
                <a:sym typeface="Figtree"/>
              </a:rPr>
              <a:t>You may refer the below resources for detailed understanding on the python concepts:</a:t>
            </a:r>
            <a:endParaRPr sz="1300">
              <a:solidFill>
                <a:srgbClr val="0E0E0E"/>
              </a:solidFill>
              <a:latin typeface="Figtree"/>
              <a:ea typeface="Figtree"/>
              <a:cs typeface="Figtree"/>
              <a:sym typeface="Figtree"/>
            </a:endParaRPr>
          </a:p>
          <a:p>
            <a:pPr indent="-311150" lvl="0" marL="457200" rtl="0" algn="l">
              <a:lnSpc>
                <a:spcPct val="150000"/>
              </a:lnSpc>
              <a:spcBef>
                <a:spcPts val="900"/>
              </a:spcBef>
              <a:spcAft>
                <a:spcPts val="0"/>
              </a:spcAft>
              <a:buClr>
                <a:srgbClr val="0E0E0E"/>
              </a:buClr>
              <a:buSzPts val="1300"/>
              <a:buFont typeface="Figtree"/>
              <a:buChar char="●"/>
            </a:pPr>
            <a:r>
              <a:rPr lang="en" sz="1300">
                <a:solidFill>
                  <a:srgbClr val="0E0E0E"/>
                </a:solidFill>
                <a:latin typeface="Figtree"/>
                <a:ea typeface="Figtree"/>
                <a:cs typeface="Figtree"/>
                <a:sym typeface="Figtree"/>
              </a:rPr>
              <a:t>Python Data structures : </a:t>
            </a:r>
            <a:r>
              <a:rPr lang="en" sz="1300" u="sng">
                <a:solidFill>
                  <a:schemeClr val="hlink"/>
                </a:solidFill>
                <a:latin typeface="Figtree"/>
                <a:ea typeface="Figtree"/>
                <a:cs typeface="Figtree"/>
                <a:sym typeface="Figtree"/>
                <a:hlinkClick r:id="rId4"/>
              </a:rPr>
              <a:t>https://docs.python.org/3/tutorial/datastructures.html</a:t>
            </a:r>
            <a:r>
              <a:rPr lang="en" sz="1300">
                <a:solidFill>
                  <a:srgbClr val="0E0E0E"/>
                </a:solidFill>
                <a:latin typeface="Figtree"/>
                <a:ea typeface="Figtree"/>
                <a:cs typeface="Figtree"/>
                <a:sym typeface="Figtree"/>
              </a:rPr>
              <a:t> </a:t>
            </a:r>
            <a:endParaRPr sz="1300">
              <a:solidFill>
                <a:srgbClr val="0E0E0E"/>
              </a:solidFill>
              <a:latin typeface="Figtree"/>
              <a:ea typeface="Figtree"/>
              <a:cs typeface="Figtree"/>
              <a:sym typeface="Figtree"/>
            </a:endParaRPr>
          </a:p>
          <a:p>
            <a:pPr indent="-311150" lvl="0" marL="457200" rtl="0" algn="l">
              <a:lnSpc>
                <a:spcPct val="150000"/>
              </a:lnSpc>
              <a:spcBef>
                <a:spcPts val="0"/>
              </a:spcBef>
              <a:spcAft>
                <a:spcPts val="0"/>
              </a:spcAft>
              <a:buClr>
                <a:srgbClr val="0E0E0E"/>
              </a:buClr>
              <a:buSzPts val="1300"/>
              <a:buFont typeface="Figtree"/>
              <a:buChar char="●"/>
            </a:pPr>
            <a:r>
              <a:rPr lang="en" sz="1300">
                <a:solidFill>
                  <a:srgbClr val="0E0E0E"/>
                </a:solidFill>
                <a:latin typeface="Figtree"/>
                <a:ea typeface="Figtree"/>
                <a:cs typeface="Figtree"/>
                <a:sym typeface="Figtree"/>
              </a:rPr>
              <a:t>Python String : </a:t>
            </a:r>
            <a:r>
              <a:rPr lang="en" sz="1300" u="sng">
                <a:solidFill>
                  <a:schemeClr val="hlink"/>
                </a:solidFill>
                <a:latin typeface="Figtree"/>
                <a:ea typeface="Figtree"/>
                <a:cs typeface="Figtree"/>
                <a:sym typeface="Figtree"/>
                <a:hlinkClick r:id="rId5"/>
              </a:rPr>
              <a:t>https://realpython.com/python-strings/</a:t>
            </a:r>
            <a:r>
              <a:rPr lang="en" sz="1300">
                <a:solidFill>
                  <a:srgbClr val="0E0E0E"/>
                </a:solidFill>
                <a:latin typeface="Figtree"/>
                <a:ea typeface="Figtree"/>
                <a:cs typeface="Figtree"/>
                <a:sym typeface="Figtree"/>
              </a:rPr>
              <a:t> </a:t>
            </a:r>
            <a:endParaRPr sz="1300">
              <a:solidFill>
                <a:srgbClr val="0E0E0E"/>
              </a:solidFill>
              <a:latin typeface="Figtree"/>
              <a:ea typeface="Figtree"/>
              <a:cs typeface="Figtree"/>
              <a:sym typeface="Figtree"/>
            </a:endParaRPr>
          </a:p>
          <a:p>
            <a:pPr indent="-311150" lvl="0" marL="457200" rtl="0" algn="l">
              <a:lnSpc>
                <a:spcPct val="150000"/>
              </a:lnSpc>
              <a:spcBef>
                <a:spcPts val="0"/>
              </a:spcBef>
              <a:spcAft>
                <a:spcPts val="0"/>
              </a:spcAft>
              <a:buClr>
                <a:srgbClr val="0E0E0E"/>
              </a:buClr>
              <a:buSzPts val="1300"/>
              <a:buFont typeface="Figtree"/>
              <a:buChar char="●"/>
            </a:pPr>
            <a:r>
              <a:rPr lang="en" sz="1300">
                <a:solidFill>
                  <a:srgbClr val="0E0E0E"/>
                </a:solidFill>
                <a:latin typeface="Figtree"/>
                <a:ea typeface="Figtree"/>
                <a:cs typeface="Figtree"/>
                <a:sym typeface="Figtree"/>
              </a:rPr>
              <a:t>Exceptions : </a:t>
            </a:r>
            <a:r>
              <a:rPr lang="en" sz="1300" u="sng">
                <a:solidFill>
                  <a:schemeClr val="hlink"/>
                </a:solidFill>
                <a:latin typeface="Figtree"/>
                <a:ea typeface="Figtree"/>
                <a:cs typeface="Figtree"/>
                <a:sym typeface="Figtree"/>
                <a:hlinkClick r:id="rId6"/>
              </a:rPr>
              <a:t>https://docs.python.org/3/tutorial/errors.html#</a:t>
            </a:r>
            <a:r>
              <a:rPr lang="en" sz="1300">
                <a:solidFill>
                  <a:srgbClr val="0E0E0E"/>
                </a:solidFill>
                <a:latin typeface="Figtree"/>
                <a:ea typeface="Figtree"/>
                <a:cs typeface="Figtree"/>
                <a:sym typeface="Figtree"/>
              </a:rPr>
              <a:t> </a:t>
            </a:r>
            <a:r>
              <a:rPr lang="en" sz="1300" u="sng">
                <a:solidFill>
                  <a:schemeClr val="hlink"/>
                </a:solidFill>
                <a:latin typeface="Figtree"/>
                <a:ea typeface="Figtree"/>
                <a:cs typeface="Figtree"/>
                <a:sym typeface="Figtree"/>
                <a:hlinkClick r:id="rId7"/>
              </a:rPr>
              <a:t>https://www.datacamp.com/tutorial/exception-handling-python</a:t>
            </a:r>
            <a:r>
              <a:rPr lang="en" sz="1300">
                <a:solidFill>
                  <a:srgbClr val="0E0E0E"/>
                </a:solidFill>
                <a:latin typeface="Figtree"/>
                <a:ea typeface="Figtree"/>
                <a:cs typeface="Figtree"/>
                <a:sym typeface="Figtree"/>
              </a:rPr>
              <a:t> </a:t>
            </a:r>
            <a:endParaRPr sz="1300">
              <a:solidFill>
                <a:srgbClr val="0E0E0E"/>
              </a:solidFill>
              <a:latin typeface="Figtree"/>
              <a:ea typeface="Figtree"/>
              <a:cs typeface="Figtree"/>
              <a:sym typeface="Figtree"/>
            </a:endParaRPr>
          </a:p>
          <a:p>
            <a:pPr indent="-311150" lvl="0" marL="457200" rtl="0" algn="l">
              <a:lnSpc>
                <a:spcPct val="150000"/>
              </a:lnSpc>
              <a:spcBef>
                <a:spcPts val="0"/>
              </a:spcBef>
              <a:spcAft>
                <a:spcPts val="0"/>
              </a:spcAft>
              <a:buClr>
                <a:srgbClr val="0E0E0E"/>
              </a:buClr>
              <a:buSzPts val="1300"/>
              <a:buFont typeface="Figtree"/>
              <a:buChar char="●"/>
            </a:pPr>
            <a:r>
              <a:rPr lang="en" sz="1300">
                <a:solidFill>
                  <a:srgbClr val="0E0E0E"/>
                </a:solidFill>
                <a:latin typeface="Figtree"/>
                <a:ea typeface="Figtree"/>
                <a:cs typeface="Figtree"/>
                <a:sym typeface="Figtree"/>
              </a:rPr>
              <a:t>Numpy : </a:t>
            </a:r>
            <a:r>
              <a:rPr lang="en" sz="1300" u="sng">
                <a:solidFill>
                  <a:schemeClr val="hlink"/>
                </a:solidFill>
                <a:latin typeface="Figtree"/>
                <a:ea typeface="Figtree"/>
                <a:cs typeface="Figtree"/>
                <a:sym typeface="Figtree"/>
                <a:hlinkClick r:id="rId8"/>
              </a:rPr>
              <a:t>https://numpy.org/numpy-tutorials/</a:t>
            </a:r>
            <a:r>
              <a:rPr lang="en" sz="1300">
                <a:solidFill>
                  <a:srgbClr val="0E0E0E"/>
                </a:solidFill>
                <a:latin typeface="Figtree"/>
                <a:ea typeface="Figtree"/>
                <a:cs typeface="Figtree"/>
                <a:sym typeface="Figtree"/>
              </a:rPr>
              <a:t> </a:t>
            </a:r>
            <a:r>
              <a:rPr lang="en" sz="1300" u="sng">
                <a:solidFill>
                  <a:schemeClr val="hlink"/>
                </a:solidFill>
                <a:latin typeface="Figtree"/>
                <a:ea typeface="Figtree"/>
                <a:cs typeface="Figtree"/>
                <a:sym typeface="Figtree"/>
                <a:hlinkClick r:id="rId9"/>
              </a:rPr>
              <a:t>https://www.datacamp.com/tutorial/python-numpy-tutorial</a:t>
            </a:r>
            <a:r>
              <a:rPr lang="en" sz="1300">
                <a:solidFill>
                  <a:srgbClr val="0E0E0E"/>
                </a:solidFill>
                <a:latin typeface="Figtree"/>
                <a:ea typeface="Figtree"/>
                <a:cs typeface="Figtree"/>
                <a:sym typeface="Figtree"/>
              </a:rPr>
              <a:t> </a:t>
            </a:r>
            <a:endParaRPr sz="1300">
              <a:solidFill>
                <a:srgbClr val="0E0E0E"/>
              </a:solidFill>
              <a:latin typeface="Figtree"/>
              <a:ea typeface="Figtree"/>
              <a:cs typeface="Figtree"/>
              <a:sym typeface="Figtree"/>
            </a:endParaRPr>
          </a:p>
          <a:p>
            <a:pPr indent="-311150" lvl="0" marL="457200" rtl="0" algn="l">
              <a:lnSpc>
                <a:spcPct val="150000"/>
              </a:lnSpc>
              <a:spcBef>
                <a:spcPts val="0"/>
              </a:spcBef>
              <a:spcAft>
                <a:spcPts val="0"/>
              </a:spcAft>
              <a:buClr>
                <a:srgbClr val="0E0E0E"/>
              </a:buClr>
              <a:buSzPts val="1300"/>
              <a:buFont typeface="Figtree"/>
              <a:buChar char="●"/>
            </a:pPr>
            <a:r>
              <a:rPr lang="en" sz="1300">
                <a:solidFill>
                  <a:srgbClr val="0E0E0E"/>
                </a:solidFill>
                <a:latin typeface="Figtree"/>
                <a:ea typeface="Figtree"/>
                <a:cs typeface="Figtree"/>
                <a:sym typeface="Figtree"/>
              </a:rPr>
              <a:t>Pandas : </a:t>
            </a:r>
            <a:r>
              <a:rPr lang="en" sz="1300" u="sng">
                <a:solidFill>
                  <a:schemeClr val="hlink"/>
                </a:solidFill>
                <a:latin typeface="Figtree"/>
                <a:ea typeface="Figtree"/>
                <a:cs typeface="Figtree"/>
                <a:sym typeface="Figtree"/>
                <a:hlinkClick r:id="rId10"/>
              </a:rPr>
              <a:t>https://www.kaggle.com/learn/pandas</a:t>
            </a:r>
            <a:r>
              <a:rPr lang="en" sz="1300">
                <a:solidFill>
                  <a:srgbClr val="0E0E0E"/>
                </a:solidFill>
                <a:latin typeface="Figtree"/>
                <a:ea typeface="Figtree"/>
                <a:cs typeface="Figtree"/>
                <a:sym typeface="Figtree"/>
              </a:rPr>
              <a:t> </a:t>
            </a:r>
            <a:r>
              <a:rPr lang="en" sz="1300" u="sng">
                <a:solidFill>
                  <a:schemeClr val="hlink"/>
                </a:solidFill>
                <a:latin typeface="Figtree"/>
                <a:ea typeface="Figtree"/>
                <a:cs typeface="Figtree"/>
                <a:sym typeface="Figtree"/>
                <a:hlinkClick r:id="rId11"/>
              </a:rPr>
              <a:t>https://pandas.pydata.org/docs/user_guide/index.html</a:t>
            </a:r>
            <a:r>
              <a:rPr lang="en" sz="1300">
                <a:solidFill>
                  <a:srgbClr val="0E0E0E"/>
                </a:solidFill>
                <a:latin typeface="Figtree"/>
                <a:ea typeface="Figtree"/>
                <a:cs typeface="Figtree"/>
                <a:sym typeface="Figtree"/>
              </a:rPr>
              <a:t> </a:t>
            </a:r>
            <a:endParaRPr sz="1300">
              <a:solidFill>
                <a:srgbClr val="0E0E0E"/>
              </a:solidFill>
              <a:latin typeface="Figtree"/>
              <a:ea typeface="Figtree"/>
              <a:cs typeface="Figtree"/>
              <a:sym typeface="Figtree"/>
            </a:endParaRPr>
          </a:p>
          <a:p>
            <a:pPr indent="-311150" lvl="0" marL="457200" rtl="0" algn="l">
              <a:lnSpc>
                <a:spcPct val="150000"/>
              </a:lnSpc>
              <a:spcBef>
                <a:spcPts val="0"/>
              </a:spcBef>
              <a:spcAft>
                <a:spcPts val="0"/>
              </a:spcAft>
              <a:buClr>
                <a:srgbClr val="0E0E0E"/>
              </a:buClr>
              <a:buSzPts val="1300"/>
              <a:buFont typeface="Figtree"/>
              <a:buChar char="●"/>
            </a:pPr>
            <a:r>
              <a:rPr lang="en" sz="1300">
                <a:solidFill>
                  <a:srgbClr val="0E0E0E"/>
                </a:solidFill>
                <a:latin typeface="Figtree"/>
                <a:ea typeface="Figtree"/>
                <a:cs typeface="Figtree"/>
                <a:sym typeface="Figtree"/>
              </a:rPr>
              <a:t>Threads : </a:t>
            </a:r>
            <a:r>
              <a:rPr lang="en" sz="1300" u="sng">
                <a:solidFill>
                  <a:schemeClr val="hlink"/>
                </a:solidFill>
                <a:latin typeface="Figtree"/>
                <a:ea typeface="Figtree"/>
                <a:cs typeface="Figtree"/>
                <a:sym typeface="Figtree"/>
                <a:hlinkClick r:id="rId12"/>
              </a:rPr>
              <a:t>https://realpython.com/intro-to-python-threading/</a:t>
            </a:r>
            <a:r>
              <a:rPr lang="en" sz="1300">
                <a:solidFill>
                  <a:srgbClr val="0E0E0E"/>
                </a:solidFill>
                <a:latin typeface="Figtree"/>
                <a:ea typeface="Figtree"/>
                <a:cs typeface="Figtree"/>
                <a:sym typeface="Figtree"/>
              </a:rPr>
              <a:t> </a:t>
            </a:r>
            <a:r>
              <a:rPr lang="en" sz="1300" u="sng">
                <a:solidFill>
                  <a:schemeClr val="hlink"/>
                </a:solidFill>
                <a:latin typeface="Figtree"/>
                <a:ea typeface="Figtree"/>
                <a:cs typeface="Figtree"/>
                <a:sym typeface="Figtree"/>
                <a:hlinkClick r:id="rId13"/>
              </a:rPr>
              <a:t>https://docs.python.org/3/library/threading.html</a:t>
            </a:r>
            <a:r>
              <a:rPr lang="en" sz="1300">
                <a:solidFill>
                  <a:srgbClr val="0E0E0E"/>
                </a:solidFill>
                <a:latin typeface="Figtree"/>
                <a:ea typeface="Figtree"/>
                <a:cs typeface="Figtree"/>
                <a:sym typeface="Figtree"/>
              </a:rPr>
              <a:t> </a:t>
            </a:r>
            <a:endParaRPr sz="1300">
              <a:solidFill>
                <a:srgbClr val="0E0E0E"/>
              </a:solidFill>
              <a:latin typeface="Figtree"/>
              <a:ea typeface="Figtree"/>
              <a:cs typeface="Figtree"/>
              <a:sym typeface="Figtree"/>
            </a:endParaRPr>
          </a:p>
          <a:p>
            <a:pPr indent="-311150" lvl="0" marL="457200" rtl="0" algn="l">
              <a:lnSpc>
                <a:spcPct val="150000"/>
              </a:lnSpc>
              <a:spcBef>
                <a:spcPts val="0"/>
              </a:spcBef>
              <a:spcAft>
                <a:spcPts val="0"/>
              </a:spcAft>
              <a:buClr>
                <a:srgbClr val="0E0E0E"/>
              </a:buClr>
              <a:buSzPts val="1300"/>
              <a:buFont typeface="Figtree"/>
              <a:buChar char="●"/>
            </a:pPr>
            <a:r>
              <a:rPr lang="en" sz="1300">
                <a:solidFill>
                  <a:srgbClr val="0E0E0E"/>
                </a:solidFill>
                <a:latin typeface="Figtree"/>
                <a:ea typeface="Figtree"/>
                <a:cs typeface="Figtree"/>
                <a:sym typeface="Figtree"/>
              </a:rPr>
              <a:t>Process : </a:t>
            </a:r>
            <a:r>
              <a:rPr lang="en" sz="1300" u="sng">
                <a:solidFill>
                  <a:schemeClr val="hlink"/>
                </a:solidFill>
                <a:latin typeface="Figtree"/>
                <a:ea typeface="Figtree"/>
                <a:cs typeface="Figtree"/>
                <a:sym typeface="Figtree"/>
                <a:hlinkClick r:id="rId14"/>
              </a:rPr>
              <a:t>https://www.sitepoint.com/python-multiprocessing-parallel-programming/</a:t>
            </a:r>
            <a:r>
              <a:rPr lang="en" sz="1300">
                <a:solidFill>
                  <a:srgbClr val="0E0E0E"/>
                </a:solidFill>
                <a:latin typeface="Figtree"/>
                <a:ea typeface="Figtree"/>
                <a:cs typeface="Figtree"/>
                <a:sym typeface="Figtree"/>
              </a:rPr>
              <a:t> </a:t>
            </a:r>
            <a:r>
              <a:rPr lang="en" sz="1300" u="sng">
                <a:solidFill>
                  <a:schemeClr val="hlink"/>
                </a:solidFill>
                <a:latin typeface="Figtree"/>
                <a:ea typeface="Figtree"/>
                <a:cs typeface="Figtree"/>
                <a:sym typeface="Figtree"/>
                <a:hlinkClick r:id="rId15"/>
              </a:rPr>
              <a:t>https://docs.python.org/3/library/multiprocessing.html</a:t>
            </a:r>
            <a:r>
              <a:rPr lang="en" sz="1300">
                <a:solidFill>
                  <a:srgbClr val="0E0E0E"/>
                </a:solidFill>
                <a:latin typeface="Figtree"/>
                <a:ea typeface="Figtree"/>
                <a:cs typeface="Figtree"/>
                <a:sym typeface="Figtree"/>
              </a:rPr>
              <a:t> </a:t>
            </a:r>
            <a:endParaRPr sz="1300">
              <a:solidFill>
                <a:srgbClr val="0E0E0E"/>
              </a:solidFill>
              <a:latin typeface="Figtree"/>
              <a:ea typeface="Figtree"/>
              <a:cs typeface="Figtree"/>
              <a:sym typeface="Figtree"/>
            </a:endParaRPr>
          </a:p>
          <a:p>
            <a:pPr indent="0" lvl="0" marL="0" rtl="0" algn="l">
              <a:lnSpc>
                <a:spcPct val="115000"/>
              </a:lnSpc>
              <a:spcBef>
                <a:spcPts val="900"/>
              </a:spcBef>
              <a:spcAft>
                <a:spcPts val="0"/>
              </a:spcAft>
              <a:buNone/>
            </a:pPr>
            <a:r>
              <a:t/>
            </a:r>
            <a:endParaRPr sz="1300">
              <a:solidFill>
                <a:srgbClr val="0E0E0E"/>
              </a:solidFill>
              <a:latin typeface="Figtree"/>
              <a:ea typeface="Figtree"/>
              <a:cs typeface="Figtree"/>
              <a:sym typeface="Figtre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1" name="Shape 181"/>
        <p:cNvGrpSpPr/>
        <p:nvPr/>
      </p:nvGrpSpPr>
      <p:grpSpPr>
        <a:xfrm>
          <a:off x="0" y="0"/>
          <a:ext cx="0" cy="0"/>
          <a:chOff x="0" y="0"/>
          <a:chExt cx="0" cy="0"/>
        </a:xfrm>
      </p:grpSpPr>
      <p:sp>
        <p:nvSpPr>
          <p:cNvPr id="182" name="Google Shape;182;p3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83" name="Google Shape;183;p3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184" name="Google Shape;184;p30"/>
          <p:cNvPicPr preferRelativeResize="0"/>
          <p:nvPr/>
        </p:nvPicPr>
        <p:blipFill>
          <a:blip r:embed="rId4">
            <a:alphaModFix/>
          </a:blip>
          <a:stretch>
            <a:fillRect/>
          </a:stretch>
        </p:blipFill>
        <p:spPr>
          <a:xfrm>
            <a:off x="0" y="0"/>
            <a:ext cx="9144003" cy="5143501"/>
          </a:xfrm>
          <a:prstGeom prst="rect">
            <a:avLst/>
          </a:prstGeom>
          <a:noFill/>
          <a:ln>
            <a:noFill/>
          </a:ln>
        </p:spPr>
      </p:pic>
      <p:sp>
        <p:nvSpPr>
          <p:cNvPr id="185" name="Google Shape;185;p30"/>
          <p:cNvSpPr txBox="1"/>
          <p:nvPr/>
        </p:nvSpPr>
        <p:spPr>
          <a:xfrm>
            <a:off x="2784100" y="2066850"/>
            <a:ext cx="3340800" cy="631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900">
                <a:solidFill>
                  <a:schemeClr val="dk1"/>
                </a:solidFill>
                <a:latin typeface="IBM Plex Sans Medium"/>
                <a:ea typeface="IBM Plex Sans Medium"/>
                <a:cs typeface="IBM Plex Sans Medium"/>
                <a:sym typeface="IBM Plex Sans Medium"/>
              </a:rPr>
              <a:t>Time for Q&amp;A :) </a:t>
            </a:r>
            <a:endParaRPr sz="2900">
              <a:solidFill>
                <a:schemeClr val="dk1"/>
              </a:solidFill>
              <a:latin typeface="IBM Plex Sans Medium"/>
              <a:ea typeface="IBM Plex Sans Medium"/>
              <a:cs typeface="IBM Plex Sans Medium"/>
              <a:sym typeface="IBM Plex Sans Medium"/>
            </a:endParaRPr>
          </a:p>
        </p:txBody>
      </p:sp>
      <p:pic>
        <p:nvPicPr>
          <p:cNvPr id="186" name="Google Shape;186;p30"/>
          <p:cNvPicPr preferRelativeResize="0"/>
          <p:nvPr/>
        </p:nvPicPr>
        <p:blipFill>
          <a:blip r:embed="rId5">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pic>
        <p:nvPicPr>
          <p:cNvPr id="67" name="Google Shape;67;p16"/>
          <p:cNvPicPr preferRelativeResize="0"/>
          <p:nvPr/>
        </p:nvPicPr>
        <p:blipFill rotWithShape="1">
          <a:blip r:embed="rId3">
            <a:alphaModFix/>
          </a:blip>
          <a:srcRect b="0" l="0" r="0" t="49637"/>
          <a:stretch/>
        </p:blipFill>
        <p:spPr>
          <a:xfrm>
            <a:off x="3210825" y="0"/>
            <a:ext cx="2722350" cy="1369975"/>
          </a:xfrm>
          <a:prstGeom prst="rect">
            <a:avLst/>
          </a:prstGeom>
          <a:noFill/>
          <a:ln>
            <a:noFill/>
          </a:ln>
        </p:spPr>
      </p:pic>
      <p:pic>
        <p:nvPicPr>
          <p:cNvPr id="68" name="Google Shape;68;p16"/>
          <p:cNvPicPr preferRelativeResize="0"/>
          <p:nvPr/>
        </p:nvPicPr>
        <p:blipFill rotWithShape="1">
          <a:blip r:embed="rId3">
            <a:alphaModFix/>
          </a:blip>
          <a:srcRect b="0" l="0" r="0" t="49637"/>
          <a:stretch/>
        </p:blipFill>
        <p:spPr>
          <a:xfrm rot="10800000">
            <a:off x="3210825" y="3773525"/>
            <a:ext cx="2722350" cy="1369975"/>
          </a:xfrm>
          <a:prstGeom prst="rect">
            <a:avLst/>
          </a:prstGeom>
          <a:noFill/>
          <a:ln>
            <a:noFill/>
          </a:ln>
        </p:spPr>
      </p:pic>
      <p:sp>
        <p:nvSpPr>
          <p:cNvPr id="69" name="Google Shape;69;p16"/>
          <p:cNvSpPr txBox="1"/>
          <p:nvPr/>
        </p:nvSpPr>
        <p:spPr>
          <a:xfrm>
            <a:off x="401050" y="381600"/>
            <a:ext cx="8212200" cy="446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300">
                <a:latin typeface="Lora"/>
                <a:ea typeface="Lora"/>
                <a:cs typeface="Lora"/>
                <a:sym typeface="Lora"/>
              </a:rPr>
              <a:t>In this session …</a:t>
            </a:r>
            <a:endParaRPr sz="2300">
              <a:latin typeface="Lora"/>
              <a:ea typeface="Lora"/>
              <a:cs typeface="Lora"/>
              <a:sym typeface="Lora"/>
            </a:endParaRPr>
          </a:p>
          <a:p>
            <a:pPr indent="0" lvl="0" marL="0" rtl="0" algn="l">
              <a:lnSpc>
                <a:spcPct val="115000"/>
              </a:lnSpc>
              <a:spcBef>
                <a:spcPts val="0"/>
              </a:spcBef>
              <a:spcAft>
                <a:spcPts val="0"/>
              </a:spcAft>
              <a:buNone/>
            </a:pPr>
            <a:r>
              <a:t/>
            </a:r>
            <a:endParaRPr sz="2300">
              <a:latin typeface="Lora"/>
              <a:ea typeface="Lora"/>
              <a:cs typeface="Lora"/>
              <a:sym typeface="Lora"/>
            </a:endParaRPr>
          </a:p>
          <a:p>
            <a:pPr indent="-342900" lvl="0" marL="457200" rtl="0" algn="l">
              <a:lnSpc>
                <a:spcPct val="150000"/>
              </a:lnSpc>
              <a:spcBef>
                <a:spcPts val="0"/>
              </a:spcBef>
              <a:spcAft>
                <a:spcPts val="0"/>
              </a:spcAft>
              <a:buClr>
                <a:schemeClr val="dk1"/>
              </a:buClr>
              <a:buSzPts val="1800"/>
              <a:buFont typeface="Lora"/>
              <a:buChar char="●"/>
            </a:pPr>
            <a:r>
              <a:rPr lang="en" sz="1800">
                <a:solidFill>
                  <a:schemeClr val="dk1"/>
                </a:solidFill>
                <a:latin typeface="Lora"/>
                <a:ea typeface="Lora"/>
                <a:cs typeface="Lora"/>
                <a:sym typeface="Lora"/>
              </a:rPr>
              <a:t>Python data structures </a:t>
            </a:r>
            <a:endParaRPr sz="1800">
              <a:solidFill>
                <a:schemeClr val="dk1"/>
              </a:solidFill>
              <a:latin typeface="Lora"/>
              <a:ea typeface="Lora"/>
              <a:cs typeface="Lora"/>
              <a:sym typeface="Lora"/>
            </a:endParaRPr>
          </a:p>
          <a:p>
            <a:pPr indent="-330200" lvl="1" marL="914400" rtl="0" algn="l">
              <a:lnSpc>
                <a:spcPct val="150000"/>
              </a:lnSpc>
              <a:spcBef>
                <a:spcPts val="0"/>
              </a:spcBef>
              <a:spcAft>
                <a:spcPts val="0"/>
              </a:spcAft>
              <a:buClr>
                <a:schemeClr val="dk1"/>
              </a:buClr>
              <a:buSzPts val="1600"/>
              <a:buFont typeface="Lora"/>
              <a:buChar char="○"/>
            </a:pPr>
            <a:r>
              <a:rPr lang="en" sz="1600">
                <a:solidFill>
                  <a:schemeClr val="dk1"/>
                </a:solidFill>
                <a:latin typeface="Lora"/>
                <a:ea typeface="Lora"/>
                <a:cs typeface="Lora"/>
                <a:sym typeface="Lora"/>
              </a:rPr>
              <a:t>List</a:t>
            </a:r>
            <a:endParaRPr sz="1600">
              <a:solidFill>
                <a:schemeClr val="dk1"/>
              </a:solidFill>
              <a:latin typeface="Lora"/>
              <a:ea typeface="Lora"/>
              <a:cs typeface="Lora"/>
              <a:sym typeface="Lora"/>
            </a:endParaRPr>
          </a:p>
          <a:p>
            <a:pPr indent="-330200" lvl="1" marL="914400" rtl="0" algn="l">
              <a:lnSpc>
                <a:spcPct val="150000"/>
              </a:lnSpc>
              <a:spcBef>
                <a:spcPts val="0"/>
              </a:spcBef>
              <a:spcAft>
                <a:spcPts val="0"/>
              </a:spcAft>
              <a:buClr>
                <a:schemeClr val="dk1"/>
              </a:buClr>
              <a:buSzPts val="1600"/>
              <a:buFont typeface="Lora"/>
              <a:buChar char="○"/>
            </a:pPr>
            <a:r>
              <a:rPr lang="en" sz="1600">
                <a:solidFill>
                  <a:schemeClr val="dk1"/>
                </a:solidFill>
                <a:latin typeface="Lora"/>
                <a:ea typeface="Lora"/>
                <a:cs typeface="Lora"/>
                <a:sym typeface="Lora"/>
              </a:rPr>
              <a:t>Tuple</a:t>
            </a:r>
            <a:endParaRPr sz="1600">
              <a:solidFill>
                <a:schemeClr val="dk1"/>
              </a:solidFill>
              <a:latin typeface="Lora"/>
              <a:ea typeface="Lora"/>
              <a:cs typeface="Lora"/>
              <a:sym typeface="Lora"/>
            </a:endParaRPr>
          </a:p>
          <a:p>
            <a:pPr indent="-330200" lvl="1" marL="914400" rtl="0" algn="l">
              <a:lnSpc>
                <a:spcPct val="150000"/>
              </a:lnSpc>
              <a:spcBef>
                <a:spcPts val="0"/>
              </a:spcBef>
              <a:spcAft>
                <a:spcPts val="0"/>
              </a:spcAft>
              <a:buClr>
                <a:schemeClr val="dk1"/>
              </a:buClr>
              <a:buSzPts val="1600"/>
              <a:buFont typeface="Lora"/>
              <a:buChar char="○"/>
            </a:pPr>
            <a:r>
              <a:rPr lang="en" sz="1600">
                <a:solidFill>
                  <a:schemeClr val="dk1"/>
                </a:solidFill>
                <a:latin typeface="Lora"/>
                <a:ea typeface="Lora"/>
                <a:cs typeface="Lora"/>
                <a:sym typeface="Lora"/>
              </a:rPr>
              <a:t>Dictionary</a:t>
            </a:r>
            <a:endParaRPr sz="1600">
              <a:solidFill>
                <a:schemeClr val="dk1"/>
              </a:solidFill>
              <a:latin typeface="Lora"/>
              <a:ea typeface="Lora"/>
              <a:cs typeface="Lora"/>
              <a:sym typeface="Lora"/>
            </a:endParaRPr>
          </a:p>
          <a:p>
            <a:pPr indent="-342900" lvl="0" marL="457200" rtl="0" algn="l">
              <a:lnSpc>
                <a:spcPct val="150000"/>
              </a:lnSpc>
              <a:spcBef>
                <a:spcPts val="0"/>
              </a:spcBef>
              <a:spcAft>
                <a:spcPts val="0"/>
              </a:spcAft>
              <a:buClr>
                <a:schemeClr val="dk1"/>
              </a:buClr>
              <a:buSzPts val="1800"/>
              <a:buFont typeface="Lora"/>
              <a:buChar char="●"/>
            </a:pPr>
            <a:r>
              <a:rPr lang="en" sz="1800">
                <a:solidFill>
                  <a:schemeClr val="dk1"/>
                </a:solidFill>
                <a:latin typeface="Lora"/>
                <a:ea typeface="Lora"/>
                <a:cs typeface="Lora"/>
                <a:sym typeface="Lora"/>
              </a:rPr>
              <a:t>String handling in Python</a:t>
            </a:r>
            <a:endParaRPr sz="1800">
              <a:solidFill>
                <a:schemeClr val="dk1"/>
              </a:solidFill>
              <a:highlight>
                <a:srgbClr val="FF0000"/>
              </a:highlight>
              <a:latin typeface="Lora"/>
              <a:ea typeface="Lora"/>
              <a:cs typeface="Lora"/>
              <a:sym typeface="Lora"/>
            </a:endParaRPr>
          </a:p>
          <a:p>
            <a:pPr indent="-342900" lvl="0" marL="457200" rtl="0" algn="l">
              <a:lnSpc>
                <a:spcPct val="150000"/>
              </a:lnSpc>
              <a:spcBef>
                <a:spcPts val="0"/>
              </a:spcBef>
              <a:spcAft>
                <a:spcPts val="0"/>
              </a:spcAft>
              <a:buClr>
                <a:schemeClr val="dk1"/>
              </a:buClr>
              <a:buSzPts val="1800"/>
              <a:buFont typeface="Lora"/>
              <a:buChar char="●"/>
            </a:pPr>
            <a:r>
              <a:rPr lang="en" sz="1800">
                <a:solidFill>
                  <a:schemeClr val="dk1"/>
                </a:solidFill>
                <a:latin typeface="Lora"/>
                <a:ea typeface="Lora"/>
                <a:cs typeface="Lora"/>
                <a:sym typeface="Lora"/>
              </a:rPr>
              <a:t>Iterators and Generators</a:t>
            </a:r>
            <a:endParaRPr sz="1800">
              <a:solidFill>
                <a:schemeClr val="dk1"/>
              </a:solidFill>
              <a:latin typeface="Lora"/>
              <a:ea typeface="Lora"/>
              <a:cs typeface="Lora"/>
              <a:sym typeface="Lora"/>
            </a:endParaRPr>
          </a:p>
          <a:p>
            <a:pPr indent="-342900" lvl="0" marL="457200" rtl="0" algn="l">
              <a:lnSpc>
                <a:spcPct val="150000"/>
              </a:lnSpc>
              <a:spcBef>
                <a:spcPts val="0"/>
              </a:spcBef>
              <a:spcAft>
                <a:spcPts val="0"/>
              </a:spcAft>
              <a:buClr>
                <a:schemeClr val="dk1"/>
              </a:buClr>
              <a:buSzPts val="1800"/>
              <a:buFont typeface="Lora"/>
              <a:buChar char="●"/>
            </a:pPr>
            <a:r>
              <a:rPr lang="en" sz="1800">
                <a:solidFill>
                  <a:schemeClr val="dk1"/>
                </a:solidFill>
                <a:latin typeface="Lora"/>
                <a:ea typeface="Lora"/>
                <a:cs typeface="Lora"/>
                <a:sym typeface="Lora"/>
              </a:rPr>
              <a:t>Exceptions</a:t>
            </a:r>
            <a:endParaRPr sz="1800">
              <a:solidFill>
                <a:schemeClr val="dk1"/>
              </a:solidFill>
              <a:latin typeface="Lora"/>
              <a:ea typeface="Lora"/>
              <a:cs typeface="Lora"/>
              <a:sym typeface="Lora"/>
            </a:endParaRPr>
          </a:p>
          <a:p>
            <a:pPr indent="-342900" lvl="0" marL="457200" rtl="0" algn="l">
              <a:lnSpc>
                <a:spcPct val="150000"/>
              </a:lnSpc>
              <a:spcBef>
                <a:spcPts val="0"/>
              </a:spcBef>
              <a:spcAft>
                <a:spcPts val="0"/>
              </a:spcAft>
              <a:buClr>
                <a:schemeClr val="dk1"/>
              </a:buClr>
              <a:buSzPts val="1800"/>
              <a:buFont typeface="Lora"/>
              <a:buChar char="●"/>
            </a:pPr>
            <a:r>
              <a:rPr lang="en" sz="1800">
                <a:solidFill>
                  <a:schemeClr val="dk1"/>
                </a:solidFill>
                <a:latin typeface="Lora"/>
                <a:ea typeface="Lora"/>
                <a:cs typeface="Lora"/>
                <a:sym typeface="Lora"/>
              </a:rPr>
              <a:t>Introduction to numpy and pandas</a:t>
            </a:r>
            <a:endParaRPr sz="1800">
              <a:solidFill>
                <a:schemeClr val="dk1"/>
              </a:solidFill>
              <a:latin typeface="Lora"/>
              <a:ea typeface="Lora"/>
              <a:cs typeface="Lora"/>
              <a:sym typeface="Lora"/>
            </a:endParaRPr>
          </a:p>
          <a:p>
            <a:pPr indent="-342900" lvl="0" marL="457200" rtl="0" algn="l">
              <a:lnSpc>
                <a:spcPct val="150000"/>
              </a:lnSpc>
              <a:spcBef>
                <a:spcPts val="0"/>
              </a:spcBef>
              <a:spcAft>
                <a:spcPts val="0"/>
              </a:spcAft>
              <a:buClr>
                <a:schemeClr val="dk1"/>
              </a:buClr>
              <a:buSzPts val="1800"/>
              <a:buFont typeface="Lora"/>
              <a:buChar char="●"/>
            </a:pPr>
            <a:r>
              <a:rPr lang="en" sz="1800">
                <a:solidFill>
                  <a:schemeClr val="dk1"/>
                </a:solidFill>
                <a:latin typeface="Lora"/>
                <a:ea typeface="Lora"/>
                <a:cs typeface="Lora"/>
                <a:sym typeface="Lora"/>
              </a:rPr>
              <a:t>Threads and processes</a:t>
            </a:r>
            <a:endParaRPr sz="1800">
              <a:solidFill>
                <a:schemeClr val="dk1"/>
              </a:solidFill>
              <a:latin typeface="Lora"/>
              <a:ea typeface="Lora"/>
              <a:cs typeface="Lora"/>
              <a:sym typeface="Lora"/>
            </a:endParaRPr>
          </a:p>
        </p:txBody>
      </p:sp>
      <p:pic>
        <p:nvPicPr>
          <p:cNvPr id="70" name="Google Shape;70;p16"/>
          <p:cNvPicPr preferRelativeResize="0"/>
          <p:nvPr/>
        </p:nvPicPr>
        <p:blipFill>
          <a:blip r:embed="rId4">
            <a:alphaModFix/>
          </a:blip>
          <a:stretch>
            <a:fillRect/>
          </a:stretch>
        </p:blipFill>
        <p:spPr>
          <a:xfrm>
            <a:off x="7673999" y="266800"/>
            <a:ext cx="1202176" cy="270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id="75" name="Google Shape;75;p17"/>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76" name="Google Shape;76;p17"/>
          <p:cNvSpPr txBox="1"/>
          <p:nvPr/>
        </p:nvSpPr>
        <p:spPr>
          <a:xfrm>
            <a:off x="299425" y="31012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Python Data structures</a:t>
            </a:r>
            <a:endParaRPr sz="2100">
              <a:solidFill>
                <a:srgbClr val="3D85C6"/>
              </a:solidFill>
              <a:latin typeface="Figtree"/>
              <a:ea typeface="Figtree"/>
              <a:cs typeface="Figtree"/>
              <a:sym typeface="Figtree"/>
            </a:endParaRPr>
          </a:p>
        </p:txBody>
      </p:sp>
      <p:sp>
        <p:nvSpPr>
          <p:cNvPr id="77" name="Google Shape;77;p17"/>
          <p:cNvSpPr txBox="1"/>
          <p:nvPr/>
        </p:nvSpPr>
        <p:spPr>
          <a:xfrm>
            <a:off x="372150" y="818025"/>
            <a:ext cx="7769100" cy="4099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SzPts val="1400"/>
              <a:buFont typeface="Figtree"/>
              <a:buChar char="●"/>
            </a:pPr>
            <a:r>
              <a:rPr lang="en">
                <a:solidFill>
                  <a:srgbClr val="0E0E0E"/>
                </a:solidFill>
                <a:latin typeface="Figtree"/>
                <a:ea typeface="Figtree"/>
                <a:cs typeface="Figtree"/>
                <a:sym typeface="Figtree"/>
              </a:rPr>
              <a:t>Python Provides in-built data </a:t>
            </a:r>
            <a:r>
              <a:rPr lang="en">
                <a:solidFill>
                  <a:srgbClr val="0E0E0E"/>
                </a:solidFill>
                <a:latin typeface="Figtree"/>
                <a:ea typeface="Figtree"/>
                <a:cs typeface="Figtree"/>
                <a:sym typeface="Figtree"/>
              </a:rPr>
              <a:t>structures that provide organised way of handling data, ease of use and readable code. Their built-in nature eliminates the need for manual memory management and complex implementations, allowing developers to focus on the logic of their programs. The data structures that are mainly used are list, tuple and dictionary.</a:t>
            </a:r>
            <a:endParaRPr sz="1200">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chemeClr val="dk1"/>
              </a:buClr>
              <a:buSzPts val="1400"/>
              <a:buFont typeface="Figtree"/>
              <a:buChar char="●"/>
            </a:pPr>
            <a:r>
              <a:rPr lang="en">
                <a:solidFill>
                  <a:srgbClr val="0E0E0E"/>
                </a:solidFill>
                <a:latin typeface="Figtree"/>
                <a:ea typeface="Figtree"/>
                <a:cs typeface="Figtree"/>
                <a:sym typeface="Figtree"/>
              </a:rPr>
              <a:t>Characteristics of Python Data structures:</a:t>
            </a:r>
            <a:endParaRPr>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b="1" lang="en" sz="1200">
                <a:solidFill>
                  <a:srgbClr val="0E0E0E"/>
                </a:solidFill>
                <a:latin typeface="Figtree"/>
                <a:ea typeface="Figtree"/>
                <a:cs typeface="Figtree"/>
                <a:sym typeface="Figtree"/>
              </a:rPr>
              <a:t>Readability</a:t>
            </a:r>
            <a:r>
              <a:rPr lang="en" sz="1200">
                <a:solidFill>
                  <a:srgbClr val="0E0E0E"/>
                </a:solidFill>
                <a:latin typeface="Figtree"/>
                <a:ea typeface="Figtree"/>
                <a:cs typeface="Figtree"/>
                <a:sym typeface="Figtree"/>
              </a:rPr>
              <a:t>: Python's data structures are designed to be intuitive and easy to use, promoting readable and maintainable code.</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b="1" lang="en" sz="1200">
                <a:solidFill>
                  <a:srgbClr val="0E0E0E"/>
                </a:solidFill>
                <a:latin typeface="Figtree"/>
                <a:ea typeface="Figtree"/>
                <a:cs typeface="Figtree"/>
                <a:sym typeface="Figtree"/>
              </a:rPr>
              <a:t>Conciseness</a:t>
            </a:r>
            <a:r>
              <a:rPr lang="en" sz="1200">
                <a:solidFill>
                  <a:srgbClr val="0E0E0E"/>
                </a:solidFill>
                <a:latin typeface="Figtree"/>
                <a:ea typeface="Figtree"/>
                <a:cs typeface="Figtree"/>
                <a:sym typeface="Figtree"/>
              </a:rPr>
              <a:t>: Python's syntax and built-in features allow for concise code, reducing the amount of code required to perform complex operations.</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b="1" lang="en" sz="1200">
                <a:solidFill>
                  <a:srgbClr val="0E0E0E"/>
                </a:solidFill>
                <a:latin typeface="Figtree"/>
                <a:ea typeface="Figtree"/>
                <a:cs typeface="Figtree"/>
                <a:sym typeface="Figtree"/>
              </a:rPr>
              <a:t>Integration</a:t>
            </a:r>
            <a:r>
              <a:rPr lang="en" sz="1200">
                <a:solidFill>
                  <a:srgbClr val="0E0E0E"/>
                </a:solidFill>
                <a:latin typeface="Figtree"/>
                <a:ea typeface="Figtree"/>
                <a:cs typeface="Figtree"/>
                <a:sym typeface="Figtree"/>
              </a:rPr>
              <a:t>: Python's data structures are tightly integrated with the language, making them easy to use in conjunction with other features.</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b="1" lang="en" sz="1200">
                <a:solidFill>
                  <a:srgbClr val="0E0E0E"/>
                </a:solidFill>
                <a:latin typeface="Figtree"/>
                <a:ea typeface="Figtree"/>
                <a:cs typeface="Figtree"/>
                <a:sym typeface="Figtree"/>
              </a:rPr>
              <a:t>Flexibility</a:t>
            </a:r>
            <a:r>
              <a:rPr lang="en" sz="1200">
                <a:solidFill>
                  <a:srgbClr val="0E0E0E"/>
                </a:solidFill>
                <a:latin typeface="Figtree"/>
                <a:ea typeface="Figtree"/>
                <a:cs typeface="Figtree"/>
                <a:sym typeface="Figtree"/>
              </a:rPr>
              <a:t>: Python’s data structure capabilities along with its dynamic typing nature makes it unique and significant feature provided by the language.</a:t>
            </a:r>
            <a:endParaRPr sz="1200">
              <a:solidFill>
                <a:srgbClr val="0E0E0E"/>
              </a:solidFill>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pic>
        <p:nvPicPr>
          <p:cNvPr id="82" name="Google Shape;82;p18"/>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83" name="Google Shape;83;p18"/>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Python Data structures : List</a:t>
            </a:r>
            <a:endParaRPr sz="2100">
              <a:solidFill>
                <a:srgbClr val="3D85C6"/>
              </a:solidFill>
              <a:latin typeface="Figtree"/>
              <a:ea typeface="Figtree"/>
              <a:cs typeface="Figtree"/>
              <a:sym typeface="Figtree"/>
            </a:endParaRPr>
          </a:p>
        </p:txBody>
      </p:sp>
      <p:sp>
        <p:nvSpPr>
          <p:cNvPr id="84" name="Google Shape;84;p18"/>
          <p:cNvSpPr txBox="1"/>
          <p:nvPr/>
        </p:nvSpPr>
        <p:spPr>
          <a:xfrm>
            <a:off x="372150" y="655450"/>
            <a:ext cx="7769100" cy="2965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About Python List </a:t>
            </a:r>
            <a:r>
              <a:rPr lang="en">
                <a:solidFill>
                  <a:srgbClr val="0E0E0E"/>
                </a:solidFill>
                <a:latin typeface="Figtree"/>
                <a:ea typeface="Figtree"/>
                <a:cs typeface="Figtree"/>
                <a:sym typeface="Figtree"/>
              </a:rPr>
              <a:t>:</a:t>
            </a:r>
            <a:endParaRPr>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A list is a mutable, ordered sequence of elements</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It serves as a versatile container that can hold a collection of items, which can be of various data types</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Lists are defined by enclosing comma-separated elements within square brackets []</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List is a mutable (values can be modified after creation - like a typical array) data </a:t>
            </a:r>
            <a:r>
              <a:rPr lang="en" sz="1200">
                <a:solidFill>
                  <a:srgbClr val="0E0E0E"/>
                </a:solidFill>
                <a:latin typeface="Figtree"/>
                <a:ea typeface="Figtree"/>
                <a:cs typeface="Figtree"/>
                <a:sym typeface="Figtree"/>
              </a:rPr>
              <a:t>structure</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Dynamic typing and sizing. This really makes list a </a:t>
            </a:r>
            <a:r>
              <a:rPr lang="en" sz="1200">
                <a:solidFill>
                  <a:srgbClr val="0E0E0E"/>
                </a:solidFill>
                <a:latin typeface="Figtree"/>
                <a:ea typeface="Figtree"/>
                <a:cs typeface="Figtree"/>
                <a:sym typeface="Figtree"/>
              </a:rPr>
              <a:t>structure</a:t>
            </a:r>
            <a:r>
              <a:rPr lang="en" sz="1200">
                <a:solidFill>
                  <a:srgbClr val="0E0E0E"/>
                </a:solidFill>
                <a:latin typeface="Figtree"/>
                <a:ea typeface="Figtree"/>
                <a:cs typeface="Figtree"/>
                <a:sym typeface="Figtree"/>
              </a:rPr>
              <a:t> that can hold heterogeneous in nature which can be used in versatile scenario.</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Lists can be ‘sliced’ (part of indices) and make into sub-list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Lists can be made into </a:t>
            </a:r>
            <a:r>
              <a:rPr lang="en" sz="1200">
                <a:solidFill>
                  <a:srgbClr val="0E0E0E"/>
                </a:solidFill>
                <a:latin typeface="Figtree"/>
                <a:ea typeface="Figtree"/>
                <a:cs typeface="Figtree"/>
                <a:sym typeface="Figtree"/>
              </a:rPr>
              <a:t>multidimensional</a:t>
            </a:r>
            <a:r>
              <a:rPr lang="en" sz="1200">
                <a:solidFill>
                  <a:srgbClr val="0E0E0E"/>
                </a:solidFill>
                <a:latin typeface="Figtree"/>
                <a:ea typeface="Figtree"/>
                <a:cs typeface="Figtree"/>
                <a:sym typeface="Figtree"/>
              </a:rPr>
              <a:t> by having list as element in another list.</a:t>
            </a:r>
            <a:endParaRPr sz="1200">
              <a:solidFill>
                <a:srgbClr val="0E0E0E"/>
              </a:solidFill>
              <a:latin typeface="Figtree"/>
              <a:ea typeface="Figtree"/>
              <a:cs typeface="Figtree"/>
              <a:sym typeface="Figtree"/>
            </a:endParaRPr>
          </a:p>
        </p:txBody>
      </p:sp>
      <p:sp>
        <p:nvSpPr>
          <p:cNvPr id="85" name="Google Shape;85;p18"/>
          <p:cNvSpPr txBox="1"/>
          <p:nvPr/>
        </p:nvSpPr>
        <p:spPr>
          <a:xfrm>
            <a:off x="372150" y="3519950"/>
            <a:ext cx="4631100" cy="14979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Typical usage :</a:t>
            </a:r>
            <a:endParaRPr>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Collection of elements storage</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Processing data from files</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Sequencing of items</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Result of DB queries</a:t>
            </a:r>
            <a:endParaRPr>
              <a:solidFill>
                <a:srgbClr val="0E0E0E"/>
              </a:solidFill>
              <a:latin typeface="Figtree"/>
              <a:ea typeface="Figtree"/>
              <a:cs typeface="Figtree"/>
              <a:sym typeface="Figtree"/>
            </a:endParaRPr>
          </a:p>
        </p:txBody>
      </p:sp>
      <p:sp>
        <p:nvSpPr>
          <p:cNvPr id="86" name="Google Shape;86;p18"/>
          <p:cNvSpPr txBox="1"/>
          <p:nvPr/>
        </p:nvSpPr>
        <p:spPr>
          <a:xfrm>
            <a:off x="5003250" y="3591075"/>
            <a:ext cx="3873000" cy="1497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of lists from </a:t>
            </a:r>
            <a:r>
              <a:rPr lang="en">
                <a:solidFill>
                  <a:srgbClr val="0E0E0E"/>
                </a:solidFill>
                <a:latin typeface="Courier New"/>
                <a:ea typeface="Courier New"/>
                <a:cs typeface="Courier New"/>
                <a:sym typeface="Courier New"/>
              </a:rPr>
              <a:t>1_Lists.ipynb</a:t>
            </a:r>
            <a:endParaRPr>
              <a:solidFill>
                <a:srgbClr val="0E0E0E"/>
              </a:solidFill>
              <a:latin typeface="Courier New"/>
              <a:ea typeface="Courier New"/>
              <a:cs typeface="Courier New"/>
              <a:sym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19"/>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92" name="Google Shape;92;p19"/>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Python Data structures : List (contd)</a:t>
            </a:r>
            <a:endParaRPr sz="2100">
              <a:solidFill>
                <a:srgbClr val="3D85C6"/>
              </a:solidFill>
              <a:latin typeface="Figtree"/>
              <a:ea typeface="Figtree"/>
              <a:cs typeface="Figtree"/>
              <a:sym typeface="Figtree"/>
            </a:endParaRPr>
          </a:p>
        </p:txBody>
      </p:sp>
      <p:sp>
        <p:nvSpPr>
          <p:cNvPr id="93" name="Google Shape;93;p19"/>
          <p:cNvSpPr txBox="1"/>
          <p:nvPr/>
        </p:nvSpPr>
        <p:spPr>
          <a:xfrm>
            <a:off x="372150" y="655450"/>
            <a:ext cx="7769100" cy="19164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List Comprehension</a:t>
            </a:r>
            <a:r>
              <a:rPr lang="en">
                <a:solidFill>
                  <a:srgbClr val="0E0E0E"/>
                </a:solidFill>
                <a:latin typeface="Figtree"/>
                <a:ea typeface="Figtree"/>
                <a:cs typeface="Figtree"/>
                <a:sym typeface="Figtree"/>
              </a:rPr>
              <a:t> :</a:t>
            </a:r>
            <a:endParaRPr>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List comprehensions are a concise way to create new lists based on existing iterables (like other lists). They offer a more readable and Pythonic way to generate lists.</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Think of them as a shortcut for creating lists using a single line of code.</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Basic Structure</a:t>
            </a:r>
            <a:r>
              <a:rPr lang="en" sz="1200">
                <a:solidFill>
                  <a:srgbClr val="0E0E0E"/>
                </a:solidFill>
                <a:latin typeface="Figtree"/>
                <a:ea typeface="Figtree"/>
                <a:cs typeface="Figtree"/>
                <a:sym typeface="Figtree"/>
              </a:rPr>
              <a:t> : </a:t>
            </a:r>
            <a:r>
              <a:rPr lang="en" sz="1200">
                <a:solidFill>
                  <a:srgbClr val="0E0E0E"/>
                </a:solidFill>
                <a:latin typeface="Courier New"/>
                <a:ea typeface="Courier New"/>
                <a:cs typeface="Courier New"/>
                <a:sym typeface="Courier New"/>
              </a:rPr>
              <a:t>new_list = [expression for item in iterable]</a:t>
            </a:r>
            <a:endParaRPr sz="1200">
              <a:solidFill>
                <a:srgbClr val="0E0E0E"/>
              </a:solidFill>
              <a:latin typeface="Courier New"/>
              <a:ea typeface="Courier New"/>
              <a:cs typeface="Courier New"/>
              <a:sym typeface="Courier New"/>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You can even add conditions to list comprehensions to filter elements</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0" lvl="0" marL="0" rtl="0" algn="l">
              <a:lnSpc>
                <a:spcPct val="150000"/>
              </a:lnSpc>
              <a:spcBef>
                <a:spcPts val="900"/>
              </a:spcBef>
              <a:spcAft>
                <a:spcPts val="0"/>
              </a:spcAft>
              <a:buNone/>
            </a:pPr>
            <a:r>
              <a:t/>
            </a:r>
            <a:endParaRPr sz="1200">
              <a:solidFill>
                <a:srgbClr val="0E0E0E"/>
              </a:solidFill>
              <a:latin typeface="Figtree"/>
              <a:ea typeface="Figtree"/>
              <a:cs typeface="Figtree"/>
              <a:sym typeface="Figtree"/>
            </a:endParaRPr>
          </a:p>
        </p:txBody>
      </p:sp>
      <p:sp>
        <p:nvSpPr>
          <p:cNvPr id="94" name="Google Shape;94;p19"/>
          <p:cNvSpPr txBox="1"/>
          <p:nvPr/>
        </p:nvSpPr>
        <p:spPr>
          <a:xfrm>
            <a:off x="372150" y="2514900"/>
            <a:ext cx="7670700" cy="13797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Loop in List</a:t>
            </a:r>
            <a:r>
              <a:rPr lang="en">
                <a:solidFill>
                  <a:srgbClr val="0E0E0E"/>
                </a:solidFill>
                <a:latin typeface="Figtree"/>
                <a:ea typeface="Figtree"/>
                <a:cs typeface="Figtree"/>
                <a:sym typeface="Figtree"/>
              </a:rPr>
              <a:t> :</a:t>
            </a:r>
            <a:endParaRPr>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A loop is like a set of instructions that tells Python to go through each item on that list and do something with it</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Here's the basic structure: </a:t>
            </a:r>
            <a:r>
              <a:rPr lang="en" sz="1200">
                <a:solidFill>
                  <a:srgbClr val="0E0E0E"/>
                </a:solidFill>
                <a:latin typeface="Courier New"/>
                <a:ea typeface="Courier New"/>
                <a:cs typeface="Courier New"/>
                <a:sym typeface="Courier New"/>
              </a:rPr>
              <a:t>for item in sequence: # do something with item</a:t>
            </a:r>
            <a:endParaRPr>
              <a:solidFill>
                <a:srgbClr val="0E0E0E"/>
              </a:solidFill>
              <a:latin typeface="Figtree"/>
              <a:ea typeface="Figtree"/>
              <a:cs typeface="Figtree"/>
              <a:sym typeface="Figtree"/>
            </a:endParaRPr>
          </a:p>
        </p:txBody>
      </p:sp>
      <p:sp>
        <p:nvSpPr>
          <p:cNvPr id="95" name="Google Shape;95;p19"/>
          <p:cNvSpPr txBox="1"/>
          <p:nvPr/>
        </p:nvSpPr>
        <p:spPr>
          <a:xfrm>
            <a:off x="299425" y="3894600"/>
            <a:ext cx="7512000" cy="5769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of lists from </a:t>
            </a:r>
            <a:r>
              <a:rPr lang="en">
                <a:solidFill>
                  <a:srgbClr val="0E0E0E"/>
                </a:solidFill>
                <a:latin typeface="Courier New"/>
                <a:ea typeface="Courier New"/>
                <a:cs typeface="Courier New"/>
                <a:sym typeface="Courier New"/>
              </a:rPr>
              <a:t>2</a:t>
            </a:r>
            <a:r>
              <a:rPr lang="en">
                <a:solidFill>
                  <a:srgbClr val="0E0E0E"/>
                </a:solidFill>
                <a:latin typeface="Courier New"/>
                <a:ea typeface="Courier New"/>
                <a:cs typeface="Courier New"/>
                <a:sym typeface="Courier New"/>
              </a:rPr>
              <a:t>_Lists.ipynb</a:t>
            </a:r>
            <a:endParaRPr>
              <a:solidFill>
                <a:srgbClr val="0E0E0E"/>
              </a:solidFill>
              <a:latin typeface="Courier New"/>
              <a:ea typeface="Courier New"/>
              <a:cs typeface="Courier New"/>
              <a:sym typeface="Courier Ne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01" name="Google Shape;101;p20"/>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Python Data structures : Tuple</a:t>
            </a:r>
            <a:endParaRPr sz="2100">
              <a:solidFill>
                <a:srgbClr val="3D85C6"/>
              </a:solidFill>
              <a:latin typeface="Figtree"/>
              <a:ea typeface="Figtree"/>
              <a:cs typeface="Figtree"/>
              <a:sym typeface="Figtree"/>
            </a:endParaRPr>
          </a:p>
        </p:txBody>
      </p:sp>
      <p:sp>
        <p:nvSpPr>
          <p:cNvPr id="102" name="Google Shape;102;p20"/>
          <p:cNvSpPr txBox="1"/>
          <p:nvPr/>
        </p:nvSpPr>
        <p:spPr>
          <a:xfrm>
            <a:off x="372150" y="655450"/>
            <a:ext cx="7769100" cy="22785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About Python Tuple:</a:t>
            </a:r>
            <a:endParaRPr>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A tuple is a immutable, ordered sequence of elements.</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It serves as a container that can hold a collection of fixed items of various data types.</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Tuples are defined by enclosing comma-separated elements within brackets ()</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Immutability</a:t>
            </a:r>
            <a:r>
              <a:rPr lang="en" sz="1200">
                <a:solidFill>
                  <a:srgbClr val="0E0E0E"/>
                </a:solidFill>
                <a:latin typeface="Figtree"/>
                <a:ea typeface="Figtree"/>
                <a:cs typeface="Figtree"/>
                <a:sym typeface="Figtree"/>
              </a:rPr>
              <a:t> makes them a choice for data structure, which you want to protect from accidental modification.</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Tuples can be ‘packed’ and ‘unpacked’. Meaning : individual elements &lt;&gt; tuple</a:t>
            </a:r>
            <a:endParaRPr sz="1200">
              <a:solidFill>
                <a:srgbClr val="0E0E0E"/>
              </a:solidFill>
              <a:latin typeface="Figtree"/>
              <a:ea typeface="Figtree"/>
              <a:cs typeface="Figtree"/>
              <a:sym typeface="Figtree"/>
            </a:endParaRPr>
          </a:p>
        </p:txBody>
      </p:sp>
      <p:sp>
        <p:nvSpPr>
          <p:cNvPr id="103" name="Google Shape;103;p20"/>
          <p:cNvSpPr txBox="1"/>
          <p:nvPr/>
        </p:nvSpPr>
        <p:spPr>
          <a:xfrm>
            <a:off x="372150" y="3106100"/>
            <a:ext cx="4631100" cy="14979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Typical usage :</a:t>
            </a:r>
            <a:endParaRPr>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Multiple values from </a:t>
            </a:r>
            <a:r>
              <a:rPr lang="en" sz="1200">
                <a:solidFill>
                  <a:srgbClr val="0E0E0E"/>
                </a:solidFill>
                <a:latin typeface="Figtree"/>
                <a:ea typeface="Figtree"/>
                <a:cs typeface="Figtree"/>
                <a:sym typeface="Figtree"/>
              </a:rPr>
              <a:t>function</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Rows of Records of a DB</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Multi element indexing</a:t>
            </a:r>
            <a:endParaRPr>
              <a:solidFill>
                <a:srgbClr val="0E0E0E"/>
              </a:solidFill>
              <a:latin typeface="Figtree"/>
              <a:ea typeface="Figtree"/>
              <a:cs typeface="Figtree"/>
              <a:sym typeface="Figtree"/>
            </a:endParaRPr>
          </a:p>
        </p:txBody>
      </p:sp>
      <p:sp>
        <p:nvSpPr>
          <p:cNvPr id="104" name="Google Shape;104;p20"/>
          <p:cNvSpPr txBox="1"/>
          <p:nvPr/>
        </p:nvSpPr>
        <p:spPr>
          <a:xfrm>
            <a:off x="5003250" y="3348650"/>
            <a:ext cx="3873000" cy="1012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from </a:t>
            </a:r>
            <a:r>
              <a:rPr lang="en">
                <a:solidFill>
                  <a:srgbClr val="0E0E0E"/>
                </a:solidFill>
                <a:latin typeface="Courier New"/>
                <a:ea typeface="Courier New"/>
                <a:cs typeface="Courier New"/>
                <a:sym typeface="Courier New"/>
              </a:rPr>
              <a:t>3</a:t>
            </a:r>
            <a:r>
              <a:rPr lang="en">
                <a:solidFill>
                  <a:srgbClr val="0E0E0E"/>
                </a:solidFill>
                <a:latin typeface="Courier New"/>
                <a:ea typeface="Courier New"/>
                <a:cs typeface="Courier New"/>
                <a:sym typeface="Courier New"/>
              </a:rPr>
              <a:t>_Tuples.ipynb</a:t>
            </a:r>
            <a:endParaRPr>
              <a:solidFill>
                <a:srgbClr val="0E0E0E"/>
              </a:solidFill>
              <a:latin typeface="Courier New"/>
              <a:ea typeface="Courier New"/>
              <a:cs typeface="Courier New"/>
              <a:sym typeface="Courier New"/>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1"/>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10" name="Google Shape;110;p21"/>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Python Data structures : Dictionary</a:t>
            </a:r>
            <a:endParaRPr sz="2100">
              <a:solidFill>
                <a:srgbClr val="3D85C6"/>
              </a:solidFill>
              <a:latin typeface="Figtree"/>
              <a:ea typeface="Figtree"/>
              <a:cs typeface="Figtree"/>
              <a:sym typeface="Figtree"/>
            </a:endParaRPr>
          </a:p>
        </p:txBody>
      </p:sp>
      <p:sp>
        <p:nvSpPr>
          <p:cNvPr id="111" name="Google Shape;111;p21"/>
          <p:cNvSpPr txBox="1"/>
          <p:nvPr/>
        </p:nvSpPr>
        <p:spPr>
          <a:xfrm>
            <a:off x="372150" y="655450"/>
            <a:ext cx="7769100" cy="22785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About Python Dictionary:</a:t>
            </a:r>
            <a:endParaRPr>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A </a:t>
            </a:r>
            <a:r>
              <a:rPr lang="en" sz="1200">
                <a:solidFill>
                  <a:srgbClr val="0E0E0E"/>
                </a:solidFill>
                <a:latin typeface="Figtree"/>
                <a:ea typeface="Figtree"/>
                <a:cs typeface="Figtree"/>
                <a:sym typeface="Figtree"/>
              </a:rPr>
              <a:t>dictionary</a:t>
            </a:r>
            <a:r>
              <a:rPr lang="en" sz="1200">
                <a:solidFill>
                  <a:srgbClr val="0E0E0E"/>
                </a:solidFill>
                <a:latin typeface="Figtree"/>
                <a:ea typeface="Figtree"/>
                <a:cs typeface="Figtree"/>
                <a:sym typeface="Figtree"/>
              </a:rPr>
              <a:t> is a data structure that lets us organise the information as ‘Key - Value” pair</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Information is stored in un-ordered way (rather, no significance of the order)</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Keys are used as the index : This gives an advantage in terms of meaningful access of elements.</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Values are mutable, that means it can be modified after creation.</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Dynamic typing, dynamic sizing.</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Dictionary can be nested to have more dimension. For example, a list of dict OR dict inside a dict,</a:t>
            </a:r>
            <a:endParaRPr sz="1200">
              <a:solidFill>
                <a:srgbClr val="0E0E0E"/>
              </a:solidFill>
              <a:latin typeface="Figtree"/>
              <a:ea typeface="Figtree"/>
              <a:cs typeface="Figtree"/>
              <a:sym typeface="Figtree"/>
            </a:endParaRPr>
          </a:p>
        </p:txBody>
      </p:sp>
      <p:sp>
        <p:nvSpPr>
          <p:cNvPr id="112" name="Google Shape;112;p21"/>
          <p:cNvSpPr txBox="1"/>
          <p:nvPr/>
        </p:nvSpPr>
        <p:spPr>
          <a:xfrm>
            <a:off x="372150" y="3106100"/>
            <a:ext cx="4631100" cy="14979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Typical usage :</a:t>
            </a:r>
            <a:endParaRPr>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Storing records of information (ref &amp; value)</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Storing of configuration data</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Lookup table</a:t>
            </a:r>
            <a:endParaRPr sz="1200">
              <a:solidFill>
                <a:srgbClr val="0E0E0E"/>
              </a:solidFill>
              <a:latin typeface="Figtree"/>
              <a:ea typeface="Figtree"/>
              <a:cs typeface="Figtree"/>
              <a:sym typeface="Figtree"/>
            </a:endParaRPr>
          </a:p>
          <a:p>
            <a:pPr indent="-304800" lvl="1" marL="914400" marR="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JSON Data processing</a:t>
            </a:r>
            <a:endParaRPr sz="1200">
              <a:solidFill>
                <a:srgbClr val="0E0E0E"/>
              </a:solidFill>
              <a:latin typeface="Figtree"/>
              <a:ea typeface="Figtree"/>
              <a:cs typeface="Figtree"/>
              <a:sym typeface="Figtree"/>
            </a:endParaRPr>
          </a:p>
        </p:txBody>
      </p:sp>
      <p:sp>
        <p:nvSpPr>
          <p:cNvPr id="113" name="Google Shape;113;p21"/>
          <p:cNvSpPr txBox="1"/>
          <p:nvPr/>
        </p:nvSpPr>
        <p:spPr>
          <a:xfrm>
            <a:off x="5003250" y="3348650"/>
            <a:ext cx="3873000" cy="1012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from </a:t>
            </a:r>
            <a:r>
              <a:rPr lang="en">
                <a:solidFill>
                  <a:srgbClr val="0E0E0E"/>
                </a:solidFill>
                <a:latin typeface="Courier New"/>
                <a:ea typeface="Courier New"/>
                <a:cs typeface="Courier New"/>
                <a:sym typeface="Courier New"/>
              </a:rPr>
              <a:t>4</a:t>
            </a:r>
            <a:r>
              <a:rPr lang="en">
                <a:solidFill>
                  <a:srgbClr val="0E0E0E"/>
                </a:solidFill>
                <a:latin typeface="Courier New"/>
                <a:ea typeface="Courier New"/>
                <a:cs typeface="Courier New"/>
                <a:sym typeface="Courier New"/>
              </a:rPr>
              <a:t>_Dictionary.ipynb</a:t>
            </a:r>
            <a:endParaRPr>
              <a:solidFill>
                <a:srgbClr val="0E0E0E"/>
              </a:solidFill>
              <a:latin typeface="Courier New"/>
              <a:ea typeface="Courier New"/>
              <a:cs typeface="Courier New"/>
              <a:sym typeface="Courier Ne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2"/>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19" name="Google Shape;119;p22"/>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Python String Handling</a:t>
            </a:r>
            <a:endParaRPr sz="2100">
              <a:solidFill>
                <a:srgbClr val="3D85C6"/>
              </a:solidFill>
              <a:latin typeface="Figtree"/>
              <a:ea typeface="Figtree"/>
              <a:cs typeface="Figtree"/>
              <a:sym typeface="Figtree"/>
            </a:endParaRPr>
          </a:p>
        </p:txBody>
      </p:sp>
      <p:sp>
        <p:nvSpPr>
          <p:cNvPr id="120" name="Google Shape;120;p22"/>
          <p:cNvSpPr txBox="1"/>
          <p:nvPr/>
        </p:nvSpPr>
        <p:spPr>
          <a:xfrm>
            <a:off x="372150" y="655450"/>
            <a:ext cx="7769100" cy="37491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Python provides strings as basic data type, which is </a:t>
            </a:r>
            <a:r>
              <a:rPr lang="en">
                <a:solidFill>
                  <a:srgbClr val="0E0E0E"/>
                </a:solidFill>
                <a:latin typeface="Figtree"/>
                <a:ea typeface="Figtree"/>
                <a:cs typeface="Figtree"/>
                <a:sym typeface="Figtree"/>
              </a:rPr>
              <a:t>extensively used in various use cases. In our context, string handling and manipulation would be required in various topics including tools, pipe lines etc.</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Some of the specific nature of python strings:</a:t>
            </a:r>
            <a:endParaRPr>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In Python, strings are immutable, meaning they cannot be changed once they are created</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You can concatenate strings using the + operator. This is more like list extending</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You can access individual characters of a string using indexing (e.g., </a:t>
            </a:r>
            <a:r>
              <a:rPr lang="en" sz="1200">
                <a:solidFill>
                  <a:srgbClr val="0E0E0E"/>
                </a:solidFill>
                <a:latin typeface="Courier New"/>
                <a:ea typeface="Courier New"/>
                <a:cs typeface="Courier New"/>
                <a:sym typeface="Courier New"/>
              </a:rPr>
              <a:t>my_string[0]</a:t>
            </a:r>
            <a:r>
              <a:rPr lang="en" sz="1200">
                <a:solidFill>
                  <a:srgbClr val="0E0E0E"/>
                </a:solidFill>
                <a:latin typeface="Figtree"/>
                <a:ea typeface="Figtree"/>
                <a:cs typeface="Figtree"/>
                <a:sym typeface="Figtree"/>
              </a:rPr>
              <a:t>) or a range of characters using slicing (e.g., </a:t>
            </a:r>
            <a:r>
              <a:rPr lang="en" sz="1200">
                <a:solidFill>
                  <a:srgbClr val="0E0E0E"/>
                </a:solidFill>
                <a:latin typeface="Courier New"/>
                <a:ea typeface="Courier New"/>
                <a:cs typeface="Courier New"/>
                <a:sym typeface="Courier New"/>
              </a:rPr>
              <a:t>my_string[1:4]</a:t>
            </a:r>
            <a:r>
              <a:rPr lang="en" sz="1200">
                <a:solidFill>
                  <a:srgbClr val="0E0E0E"/>
                </a:solidFill>
                <a:latin typeface="Figtree"/>
                <a:ea typeface="Figtree"/>
                <a:cs typeface="Figtree"/>
                <a:sym typeface="Figtree"/>
              </a:rPr>
              <a:t>)</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Python strings have various methods that can be used to perform string operations, such as </a:t>
            </a:r>
            <a:r>
              <a:rPr lang="en" sz="1200">
                <a:solidFill>
                  <a:srgbClr val="0E0E0E"/>
                </a:solidFill>
                <a:latin typeface="Courier New"/>
                <a:ea typeface="Courier New"/>
                <a:cs typeface="Courier New"/>
                <a:sym typeface="Courier New"/>
              </a:rPr>
              <a:t>upper(), lower(), strip(), split(), join()</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Python strings are Unicode-based, which means they can handle characters from any language, including emojis! 🎉</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Python doesn't have a separate character type; a single character is simply a string of length 1</a:t>
            </a:r>
            <a:endParaRPr sz="1200">
              <a:solidFill>
                <a:srgbClr val="0E0E0E"/>
              </a:solidFill>
              <a:latin typeface="Figtree"/>
              <a:ea typeface="Figtree"/>
              <a:cs typeface="Figtree"/>
              <a:sym typeface="Figtree"/>
            </a:endParaRPr>
          </a:p>
        </p:txBody>
      </p:sp>
      <p:sp>
        <p:nvSpPr>
          <p:cNvPr id="121" name="Google Shape;121;p22"/>
          <p:cNvSpPr txBox="1"/>
          <p:nvPr/>
        </p:nvSpPr>
        <p:spPr>
          <a:xfrm>
            <a:off x="372150" y="4457175"/>
            <a:ext cx="7670700" cy="612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from </a:t>
            </a:r>
            <a:r>
              <a:rPr lang="en">
                <a:solidFill>
                  <a:srgbClr val="0E0E0E"/>
                </a:solidFill>
                <a:latin typeface="Courier New"/>
                <a:ea typeface="Courier New"/>
                <a:cs typeface="Courier New"/>
                <a:sym typeface="Courier New"/>
              </a:rPr>
              <a:t>5</a:t>
            </a:r>
            <a:r>
              <a:rPr lang="en">
                <a:solidFill>
                  <a:srgbClr val="0E0E0E"/>
                </a:solidFill>
                <a:latin typeface="Courier New"/>
                <a:ea typeface="Courier New"/>
                <a:cs typeface="Courier New"/>
                <a:sym typeface="Courier New"/>
              </a:rPr>
              <a:t>_Strings.ipynb</a:t>
            </a:r>
            <a:endParaRPr>
              <a:solidFill>
                <a:srgbClr val="0E0E0E"/>
              </a:solidFill>
              <a:latin typeface="Courier New"/>
              <a:ea typeface="Courier New"/>
              <a:cs typeface="Courier New"/>
              <a:sym typeface="Courier New"/>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25" name="Shape 125"/>
        <p:cNvGrpSpPr/>
        <p:nvPr/>
      </p:nvGrpSpPr>
      <p:grpSpPr>
        <a:xfrm>
          <a:off x="0" y="0"/>
          <a:ext cx="0" cy="0"/>
          <a:chOff x="0" y="0"/>
          <a:chExt cx="0" cy="0"/>
        </a:xfrm>
      </p:grpSpPr>
      <p:pic>
        <p:nvPicPr>
          <p:cNvPr id="126" name="Google Shape;126;p23"/>
          <p:cNvPicPr preferRelativeResize="0"/>
          <p:nvPr/>
        </p:nvPicPr>
        <p:blipFill>
          <a:blip r:embed="rId3">
            <a:alphaModFix/>
          </a:blip>
          <a:stretch>
            <a:fillRect/>
          </a:stretch>
        </p:blipFill>
        <p:spPr>
          <a:xfrm>
            <a:off x="7673999" y="266800"/>
            <a:ext cx="1202176" cy="270000"/>
          </a:xfrm>
          <a:prstGeom prst="rect">
            <a:avLst/>
          </a:prstGeom>
          <a:noFill/>
          <a:ln>
            <a:noFill/>
          </a:ln>
        </p:spPr>
      </p:pic>
      <p:sp>
        <p:nvSpPr>
          <p:cNvPr id="127" name="Google Shape;127;p23"/>
          <p:cNvSpPr txBox="1"/>
          <p:nvPr/>
        </p:nvSpPr>
        <p:spPr>
          <a:xfrm>
            <a:off x="299425" y="191875"/>
            <a:ext cx="7743300" cy="50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100">
                <a:solidFill>
                  <a:srgbClr val="3D85C6"/>
                </a:solidFill>
                <a:latin typeface="Figtree"/>
                <a:ea typeface="Figtree"/>
                <a:cs typeface="Figtree"/>
                <a:sym typeface="Figtree"/>
              </a:rPr>
              <a:t>Python Loops</a:t>
            </a:r>
            <a:endParaRPr sz="2100">
              <a:solidFill>
                <a:srgbClr val="3D85C6"/>
              </a:solidFill>
              <a:latin typeface="Figtree"/>
              <a:ea typeface="Figtree"/>
              <a:cs typeface="Figtree"/>
              <a:sym typeface="Figtree"/>
            </a:endParaRPr>
          </a:p>
        </p:txBody>
      </p:sp>
      <p:sp>
        <p:nvSpPr>
          <p:cNvPr id="128" name="Google Shape;128;p23"/>
          <p:cNvSpPr txBox="1"/>
          <p:nvPr/>
        </p:nvSpPr>
        <p:spPr>
          <a:xfrm>
            <a:off x="372150" y="655450"/>
            <a:ext cx="7769100" cy="3202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chemeClr val="dk1"/>
              </a:buClr>
              <a:buSzPts val="1400"/>
              <a:buFont typeface="Figtree"/>
              <a:buChar char="●"/>
            </a:pPr>
            <a:r>
              <a:rPr lang="en">
                <a:solidFill>
                  <a:srgbClr val="0E0E0E"/>
                </a:solidFill>
                <a:latin typeface="Figtree"/>
                <a:ea typeface="Figtree"/>
                <a:cs typeface="Figtree"/>
                <a:sym typeface="Figtree"/>
              </a:rPr>
              <a:t>Python provides loops to iterate through some instructions in a repetitive manner</a:t>
            </a:r>
            <a:r>
              <a:rPr lang="en">
                <a:solidFill>
                  <a:srgbClr val="0E0E0E"/>
                </a:solidFill>
                <a:latin typeface="Figtree"/>
                <a:ea typeface="Figtree"/>
                <a:cs typeface="Figtree"/>
                <a:sym typeface="Figtree"/>
              </a:rPr>
              <a:t>. There are definite and indefinite loops. There are loop control statements that provides additioal conditional flow to them.</a:t>
            </a:r>
            <a:endParaRPr>
              <a:solidFill>
                <a:srgbClr val="0E0E0E"/>
              </a:solidFill>
              <a:latin typeface="Figtree"/>
              <a:ea typeface="Figtree"/>
              <a:cs typeface="Figtree"/>
              <a:sym typeface="Figtree"/>
            </a:endParaRPr>
          </a:p>
          <a:p>
            <a:pPr indent="-317500" lvl="0" marL="457200" rtl="0" algn="l">
              <a:lnSpc>
                <a:spcPct val="115000"/>
              </a:lnSpc>
              <a:spcBef>
                <a:spcPts val="0"/>
              </a:spcBef>
              <a:spcAft>
                <a:spcPts val="0"/>
              </a:spcAft>
              <a:buClr>
                <a:srgbClr val="0E0E0E"/>
              </a:buClr>
              <a:buSzPts val="1400"/>
              <a:buFont typeface="Figtree"/>
              <a:buChar char="●"/>
            </a:pPr>
            <a:r>
              <a:rPr lang="en">
                <a:solidFill>
                  <a:srgbClr val="0E0E0E"/>
                </a:solidFill>
                <a:latin typeface="Figtree"/>
                <a:ea typeface="Figtree"/>
                <a:cs typeface="Figtree"/>
                <a:sym typeface="Figtree"/>
              </a:rPr>
              <a:t>Important points to consider about loops:</a:t>
            </a:r>
            <a:endParaRPr>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‘For’ loop is definite within a range of numeric or iterable</a:t>
            </a:r>
            <a:r>
              <a:rPr lang="en" sz="1200">
                <a:solidFill>
                  <a:srgbClr val="0E0E0E"/>
                </a:solidFill>
                <a:latin typeface="Figtree"/>
                <a:ea typeface="Figtree"/>
                <a:cs typeface="Figtree"/>
                <a:sym typeface="Figtree"/>
              </a:rPr>
              <a:t>.</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‘While’ loop is indefinite and executes as long as condition is true</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Loops can be made to iterate through an iterable (loop, dict keys etc).</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There are loop control statements (</a:t>
            </a:r>
            <a:r>
              <a:rPr lang="en" sz="1200">
                <a:solidFill>
                  <a:srgbClr val="0E0E0E"/>
                </a:solidFill>
                <a:latin typeface="Courier New"/>
                <a:ea typeface="Courier New"/>
                <a:cs typeface="Courier New"/>
                <a:sym typeface="Courier New"/>
              </a:rPr>
              <a:t>break, continue</a:t>
            </a:r>
            <a:r>
              <a:rPr lang="en" sz="1200">
                <a:solidFill>
                  <a:srgbClr val="0E0E0E"/>
                </a:solidFill>
                <a:latin typeface="Figtree"/>
                <a:ea typeface="Figtree"/>
                <a:cs typeface="Figtree"/>
                <a:sym typeface="Figtree"/>
              </a:rPr>
              <a:t>) which helps to have intermediate control check and execution in loop</a:t>
            </a:r>
            <a:endParaRPr sz="1200">
              <a:solidFill>
                <a:srgbClr val="0E0E0E"/>
              </a:solidFill>
              <a:latin typeface="Figtree"/>
              <a:ea typeface="Figtree"/>
              <a:cs typeface="Figtree"/>
              <a:sym typeface="Figtree"/>
            </a:endParaRPr>
          </a:p>
          <a:p>
            <a:pPr indent="-304800" lvl="1" marL="914400" rtl="0" algn="l">
              <a:lnSpc>
                <a:spcPct val="150000"/>
              </a:lnSpc>
              <a:spcBef>
                <a:spcPts val="0"/>
              </a:spcBef>
              <a:spcAft>
                <a:spcPts val="0"/>
              </a:spcAft>
              <a:buClr>
                <a:srgbClr val="0E0E0E"/>
              </a:buClr>
              <a:buSzPts val="1200"/>
              <a:buFont typeface="Figtree"/>
              <a:buChar char="○"/>
            </a:pPr>
            <a:r>
              <a:rPr lang="en" sz="1200">
                <a:solidFill>
                  <a:srgbClr val="0E0E0E"/>
                </a:solidFill>
                <a:latin typeface="Figtree"/>
                <a:ea typeface="Figtree"/>
                <a:cs typeface="Figtree"/>
                <a:sym typeface="Figtree"/>
              </a:rPr>
              <a:t>Loop control statements need to be used with caution, because of the nature of intermediate breaking or jumping</a:t>
            </a:r>
            <a:endParaRPr sz="1200">
              <a:solidFill>
                <a:srgbClr val="0E0E0E"/>
              </a:solidFill>
              <a:latin typeface="Figtree"/>
              <a:ea typeface="Figtree"/>
              <a:cs typeface="Figtree"/>
              <a:sym typeface="Figtree"/>
            </a:endParaRPr>
          </a:p>
          <a:p>
            <a:pPr indent="0" lvl="0" marL="0" rtl="0" algn="l">
              <a:lnSpc>
                <a:spcPct val="150000"/>
              </a:lnSpc>
              <a:spcBef>
                <a:spcPts val="900"/>
              </a:spcBef>
              <a:spcAft>
                <a:spcPts val="0"/>
              </a:spcAft>
              <a:buNone/>
            </a:pPr>
            <a:r>
              <a:t/>
            </a:r>
            <a:endParaRPr sz="1200">
              <a:solidFill>
                <a:srgbClr val="0E0E0E"/>
              </a:solidFill>
              <a:latin typeface="Figtree"/>
              <a:ea typeface="Figtree"/>
              <a:cs typeface="Figtree"/>
              <a:sym typeface="Figtree"/>
            </a:endParaRPr>
          </a:p>
        </p:txBody>
      </p:sp>
      <p:sp>
        <p:nvSpPr>
          <p:cNvPr id="129" name="Google Shape;129;p23"/>
          <p:cNvSpPr txBox="1"/>
          <p:nvPr/>
        </p:nvSpPr>
        <p:spPr>
          <a:xfrm>
            <a:off x="372150" y="3857650"/>
            <a:ext cx="7670700" cy="612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900"/>
              </a:spcBef>
              <a:spcAft>
                <a:spcPts val="0"/>
              </a:spcAft>
              <a:buNone/>
            </a:pPr>
            <a:r>
              <a:rPr lang="en">
                <a:solidFill>
                  <a:srgbClr val="0E0E0E"/>
                </a:solidFill>
                <a:latin typeface="Figtree"/>
                <a:ea typeface="Figtree"/>
                <a:cs typeface="Figtree"/>
                <a:sym typeface="Figtree"/>
              </a:rPr>
              <a:t>Let’s try some examples of lists from </a:t>
            </a:r>
            <a:r>
              <a:rPr lang="en">
                <a:solidFill>
                  <a:srgbClr val="0E0E0E"/>
                </a:solidFill>
                <a:latin typeface="Courier New"/>
                <a:ea typeface="Courier New"/>
                <a:cs typeface="Courier New"/>
                <a:sym typeface="Courier New"/>
              </a:rPr>
              <a:t>6</a:t>
            </a:r>
            <a:r>
              <a:rPr lang="en">
                <a:solidFill>
                  <a:srgbClr val="0E0E0E"/>
                </a:solidFill>
                <a:latin typeface="Courier New"/>
                <a:ea typeface="Courier New"/>
                <a:cs typeface="Courier New"/>
                <a:sym typeface="Courier New"/>
              </a:rPr>
              <a:t>_Loops.ipynb</a:t>
            </a:r>
            <a:endParaRPr>
              <a:solidFill>
                <a:srgbClr val="0E0E0E"/>
              </a:solidFill>
              <a:latin typeface="Courier New"/>
              <a:ea typeface="Courier New"/>
              <a:cs typeface="Courier New"/>
              <a:sym typeface="Courier New"/>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